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handoutMasterIdLst>
    <p:handoutMasterId r:id="rId13"/>
  </p:handoutMasterIdLst>
  <p:sldIdLst>
    <p:sldId id="256" r:id="rId2"/>
    <p:sldId id="257" r:id="rId3"/>
    <p:sldId id="269" r:id="rId4"/>
    <p:sldId id="258" r:id="rId5"/>
    <p:sldId id="260" r:id="rId6"/>
    <p:sldId id="261" r:id="rId7"/>
    <p:sldId id="262" r:id="rId8"/>
    <p:sldId id="263" r:id="rId9"/>
    <p:sldId id="267" r:id="rId10"/>
    <p:sldId id="270" r:id="rId11"/>
    <p:sldId id="264" r:id="rId12"/>
  </p:sldIdLst>
  <p:sldSz cx="9144000" cy="6858000" type="screen4x3"/>
  <p:notesSz cx="9947275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10486" cy="3425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4487" y="0"/>
            <a:ext cx="4310486" cy="3425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3AAA2B-93AA-4743-BF54-BB66223BDE34}" type="datetimeFigureOut">
              <a:rPr lang="ru-RU" smtClean="0"/>
              <a:t>20.05.2026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4334"/>
            <a:ext cx="4310486" cy="3425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4487" y="6514334"/>
            <a:ext cx="4310486" cy="3425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672F81-FC68-4004-B8C3-C284BE961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0365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D3769-6121-47DD-B7B2-F4C3F2939611}" type="datetimeFigureOut">
              <a:rPr lang="ru-RU" smtClean="0"/>
              <a:t>20.05.2026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0C6-BABC-4F1C-8313-65CB0BDFAB16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D3769-6121-47DD-B7B2-F4C3F2939611}" type="datetimeFigureOut">
              <a:rPr lang="ru-RU" smtClean="0"/>
              <a:t>20.05.2026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0C6-BABC-4F1C-8313-65CB0BDFAB1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D3769-6121-47DD-B7B2-F4C3F2939611}" type="datetimeFigureOut">
              <a:rPr lang="ru-RU" smtClean="0"/>
              <a:t>20.05.2026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0C6-BABC-4F1C-8313-65CB0BDFAB1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D3769-6121-47DD-B7B2-F4C3F2939611}" type="datetimeFigureOut">
              <a:rPr lang="ru-RU" smtClean="0"/>
              <a:t>20.05.2026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0C6-BABC-4F1C-8313-65CB0BDFAB1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D3769-6121-47DD-B7B2-F4C3F2939611}" type="datetimeFigureOut">
              <a:rPr lang="ru-RU" smtClean="0"/>
              <a:t>20.05.2026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E9680C6-BABC-4F1C-8313-65CB0BDFAB1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D3769-6121-47DD-B7B2-F4C3F2939611}" type="datetimeFigureOut">
              <a:rPr lang="ru-RU" smtClean="0"/>
              <a:t>20.05.2026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0C6-BABC-4F1C-8313-65CB0BDFAB1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D3769-6121-47DD-B7B2-F4C3F2939611}" type="datetimeFigureOut">
              <a:rPr lang="ru-RU" smtClean="0"/>
              <a:t>20.05.2026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0C6-BABC-4F1C-8313-65CB0BDFAB1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D3769-6121-47DD-B7B2-F4C3F2939611}" type="datetimeFigureOut">
              <a:rPr lang="ru-RU" smtClean="0"/>
              <a:t>20.05.2026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0C6-BABC-4F1C-8313-65CB0BDFAB1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D3769-6121-47DD-B7B2-F4C3F2939611}" type="datetimeFigureOut">
              <a:rPr lang="ru-RU" smtClean="0"/>
              <a:t>20.05.2026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0C6-BABC-4F1C-8313-65CB0BDFAB1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D3769-6121-47DD-B7B2-F4C3F2939611}" type="datetimeFigureOut">
              <a:rPr lang="ru-RU" smtClean="0"/>
              <a:t>20.05.2026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0C6-BABC-4F1C-8313-65CB0BDFAB1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D3769-6121-47DD-B7B2-F4C3F2939611}" type="datetimeFigureOut">
              <a:rPr lang="ru-RU" smtClean="0"/>
              <a:t>20.05.2026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0C6-BABC-4F1C-8313-65CB0BDFAB1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BAD3769-6121-47DD-B7B2-F4C3F2939611}" type="datetimeFigureOut">
              <a:rPr lang="ru-RU" smtClean="0"/>
              <a:t>20.05.2026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E9680C6-BABC-4F1C-8313-65CB0BDFAB16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cptpk544@mail.r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348880"/>
            <a:ext cx="8229600" cy="182880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Адаптация первоклассников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32656"/>
            <a:ext cx="6400800" cy="1536576"/>
          </a:xfrm>
        </p:spPr>
        <p:txBody>
          <a:bodyPr/>
          <a:lstStyle/>
          <a:p>
            <a:pPr lvl="0" defTabSz="457200">
              <a:spcBef>
                <a:spcPts val="1000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</a:pPr>
            <a:r>
              <a:rPr lang="ru-RU" sz="700" b="1" cap="all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Муниципальное казенное учреждение </a:t>
            </a:r>
            <a:endParaRPr lang="ru-RU" sz="700" cap="all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defTabSz="457200">
              <a:spcBef>
                <a:spcPts val="1000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</a:pPr>
            <a:r>
              <a:rPr lang="ru-RU" sz="700" b="1" cap="all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«Центр психолого-педагогической, медицинской и социальной помощи» </a:t>
            </a:r>
            <a:endParaRPr lang="ru-RU" sz="700" cap="all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defTabSz="457200">
              <a:spcBef>
                <a:spcPts val="1000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</a:pPr>
            <a:r>
              <a:rPr lang="ru-RU" sz="700" b="1" cap="all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</a:t>
            </a:r>
            <a:r>
              <a:rPr lang="ru-RU" sz="700" b="1" cap="all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скитимского </a:t>
            </a:r>
            <a:r>
              <a:rPr lang="ru-RU" sz="700" b="1" cap="all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района Новосибирской области</a:t>
            </a:r>
            <a:endParaRPr lang="ru-RU" sz="700" cap="all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defTabSz="457200">
              <a:spcBef>
                <a:spcPts val="1000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</a:pPr>
            <a:r>
              <a:rPr lang="ru-RU" sz="700" b="1" cap="all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___________________________________________________________________________________________</a:t>
            </a:r>
            <a:endParaRPr lang="ru-RU" sz="700" cap="all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defTabSz="457200">
              <a:spcBef>
                <a:spcPts val="1000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</a:pPr>
            <a:r>
              <a:rPr lang="ru-RU" sz="700" cap="all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633227, Новосибирская область, п. Чернореченский,  ул. Кооперативная, 5</a:t>
            </a:r>
            <a:endParaRPr lang="ru-RU" sz="700" cap="all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defTabSz="457200">
              <a:spcBef>
                <a:spcPts val="1000"/>
              </a:spcBef>
              <a:buClr>
                <a:srgbClr val="EBEBEB">
                  <a:lumMod val="40000"/>
                  <a:lumOff val="60000"/>
                </a:srgbClr>
              </a:buClr>
              <a:buSzPct val="80000"/>
            </a:pPr>
            <a:r>
              <a:rPr lang="ru-RU" sz="700" cap="all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          тел. 8-383-43-68-543, </a:t>
            </a:r>
            <a:r>
              <a:rPr lang="en-US" sz="700" cap="all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e</a:t>
            </a:r>
            <a:r>
              <a:rPr lang="ru-RU" sz="700" cap="all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</a:t>
            </a:r>
            <a:r>
              <a:rPr lang="en-US" sz="700" cap="all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mail</a:t>
            </a:r>
            <a:r>
              <a:rPr lang="ru-RU" sz="700" cap="all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en-US" sz="700" cap="all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2" tooltip="mailto:cptpk544@mail.ru"/>
              </a:rPr>
              <a:t>cptpk</a:t>
            </a:r>
            <a:r>
              <a:rPr lang="ru-RU" sz="700" cap="all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2" tooltip="mailto:cptpk544@mail.ru"/>
              </a:rPr>
              <a:t>544@</a:t>
            </a:r>
            <a:r>
              <a:rPr lang="en-US" sz="700" cap="all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2" tooltip="mailto:cptpk544@mail.ru"/>
              </a:rPr>
              <a:t>mail</a:t>
            </a:r>
            <a:r>
              <a:rPr lang="ru-RU" sz="700" cap="all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2" tooltip="mailto:cptpk544@mail.ru"/>
              </a:rPr>
              <a:t>.</a:t>
            </a:r>
            <a:r>
              <a:rPr lang="en-US" sz="700" cap="all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2" tooltip="mailto:cptpk544@mail.ru"/>
              </a:rPr>
              <a:t>ru</a:t>
            </a:r>
            <a:endParaRPr lang="ru-RU" sz="700" cap="all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86014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832688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Диагностика </a:t>
            </a:r>
            <a:r>
              <a:rPr lang="ru-RU" sz="2000" i="1" dirty="0" smtClean="0"/>
              <a:t>(конец октября – ноябрь)</a:t>
            </a:r>
            <a:endParaRPr lang="ru-RU" dirty="0" smtClean="0"/>
          </a:p>
          <a:p>
            <a:pPr marL="137160" indent="0">
              <a:buNone/>
            </a:pPr>
            <a:endParaRPr lang="ru-RU" dirty="0"/>
          </a:p>
          <a:p>
            <a:pPr lvl="1" algn="just">
              <a:buFont typeface="Arial" pitchFamily="34" charset="0"/>
              <a:buChar char="•"/>
            </a:pPr>
            <a:r>
              <a:rPr lang="ru-RU" sz="2000" dirty="0"/>
              <a:t>Анкета «Оценка уровня школьной мотивации» - Н. Г. Лусканова. </a:t>
            </a:r>
          </a:p>
          <a:p>
            <a:pPr lvl="1" algn="just">
              <a:buFont typeface="Arial" pitchFamily="34" charset="0"/>
              <a:buChar char="•"/>
            </a:pPr>
            <a:r>
              <a:rPr lang="ru-RU" sz="2000" dirty="0"/>
              <a:t>Методика «Градусник» - Н. П. Фетискин </a:t>
            </a:r>
            <a:r>
              <a:rPr lang="ru-RU" sz="1600" dirty="0"/>
              <a:t>(фиксация эмоционального состояния в динамике, что помогает определить степень тревожности, связанной с учебной деятельностью);</a:t>
            </a:r>
          </a:p>
          <a:p>
            <a:pPr lvl="1" algn="just">
              <a:buFont typeface="Arial" pitchFamily="34" charset="0"/>
              <a:buChar char="•"/>
            </a:pPr>
            <a:r>
              <a:rPr lang="ru-RU" sz="2000" dirty="0"/>
              <a:t>Методика «Выявление школьной тревожности у детей» - Е.Р. Горелова   «Проективная методика диагностики школьной тревожности» А. М. Прихожан.</a:t>
            </a:r>
          </a:p>
          <a:p>
            <a:pPr lvl="1" algn="just">
              <a:buFont typeface="Arial" pitchFamily="34" charset="0"/>
              <a:buChar char="•"/>
            </a:pPr>
            <a:r>
              <a:rPr lang="ru-RU" sz="2000" dirty="0"/>
              <a:t>Методика «Графический тест» - Л. Бендер (</a:t>
            </a:r>
            <a:r>
              <a:rPr lang="ru-RU" sz="1600" dirty="0"/>
              <a:t>оценка уровня развития зрительно-моторной координации, мелкой моторики, нейрофизиологических нарушений; сформированность пространственных представлений, стратегии копирования</a:t>
            </a:r>
            <a:r>
              <a:rPr lang="ru-RU" sz="2000" dirty="0"/>
              <a:t>);</a:t>
            </a:r>
          </a:p>
          <a:p>
            <a:pPr lvl="1" algn="just">
              <a:buFont typeface="Arial" pitchFamily="34" charset="0"/>
              <a:buChar char="•"/>
            </a:pPr>
            <a:r>
              <a:rPr lang="ru-RU" sz="2000" dirty="0"/>
              <a:t>Проективный тест «Домики» - О.А. Орехова </a:t>
            </a:r>
            <a:r>
              <a:rPr lang="ru-RU" sz="1600" dirty="0"/>
              <a:t>(диагностика эмоциональной сферы ребёнка в части высших эмоций социального генеза, личностных предпочтений и деятельностных ориентаций).</a:t>
            </a:r>
          </a:p>
          <a:p>
            <a:pPr marL="137160" indent="0">
              <a:buNone/>
            </a:pPr>
            <a:endParaRPr lang="ru-RU" dirty="0"/>
          </a:p>
          <a:p>
            <a:pPr marL="137160" indent="0">
              <a:buNone/>
            </a:pPr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2483768" y="3212976"/>
            <a:ext cx="432048" cy="72008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13587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08712"/>
          </a:xfrm>
        </p:spPr>
        <p:txBody>
          <a:bodyPr>
            <a:normAutofit lnSpcReduction="10000"/>
          </a:bodyPr>
          <a:lstStyle/>
          <a:p>
            <a:pPr marL="137160" indent="0" algn="ctr">
              <a:buNone/>
            </a:pPr>
            <a:r>
              <a:rPr lang="ru-RU" b="1" u="sng" dirty="0">
                <a:solidFill>
                  <a:schemeClr val="accent2">
                    <a:lumMod val="50000"/>
                  </a:schemeClr>
                </a:solidFill>
              </a:rPr>
              <a:t>3</a:t>
            </a: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</a:rPr>
              <a:t>. Для педагогов</a:t>
            </a:r>
          </a:p>
          <a:p>
            <a:pPr marL="137160" indent="0" algn="ctr">
              <a:buNone/>
            </a:pPr>
            <a:endParaRPr lang="ru-RU" dirty="0" smtClean="0"/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/>
              <a:t>Лекция </a:t>
            </a:r>
            <a:r>
              <a:rPr lang="ru-RU" sz="2000" dirty="0"/>
              <a:t>для учителей на тему</a:t>
            </a:r>
            <a:r>
              <a:rPr lang="ru-RU" sz="2000" dirty="0" smtClean="0"/>
              <a:t>: «</a:t>
            </a:r>
            <a:r>
              <a:rPr lang="ru-RU" sz="2000" dirty="0"/>
              <a:t>Конструктор </a:t>
            </a:r>
            <a:r>
              <a:rPr lang="ru-RU" sz="2000" dirty="0" smtClean="0"/>
              <a:t>адаптации. Как </a:t>
            </a:r>
            <a:r>
              <a:rPr lang="ru-RU" sz="2000" dirty="0"/>
              <a:t>помочь ребенку адаптироваться к школе</a:t>
            </a:r>
            <a:r>
              <a:rPr lang="ru-RU" sz="2000" dirty="0" smtClean="0"/>
              <a:t>» и групповая работа.</a:t>
            </a:r>
          </a:p>
          <a:p>
            <a:pPr algn="just">
              <a:buFont typeface="Wingdings" pitchFamily="2" charset="2"/>
              <a:buChar char="Ø"/>
            </a:pPr>
            <a:endParaRPr lang="ru-RU" sz="2000" dirty="0" smtClean="0"/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/>
              <a:t>Памятки педагогу с рекомендациями</a:t>
            </a:r>
            <a:r>
              <a:rPr lang="ru-RU" sz="2400" dirty="0" smtClean="0"/>
              <a:t>:</a:t>
            </a:r>
          </a:p>
          <a:p>
            <a:pPr lvl="1" algn="just">
              <a:buFont typeface="Arial" pitchFamily="34" charset="0"/>
              <a:buChar char="•"/>
            </a:pPr>
            <a:r>
              <a:rPr lang="ru-RU" sz="1600" dirty="0" smtClean="0"/>
              <a:t>Адаптация педагога</a:t>
            </a:r>
          </a:p>
          <a:p>
            <a:pPr lvl="1" algn="just">
              <a:buFont typeface="Arial" pitchFamily="34" charset="0"/>
              <a:buChar char="•"/>
            </a:pPr>
            <a:r>
              <a:rPr lang="ru-RU" sz="1600" dirty="0" smtClean="0"/>
              <a:t>Как помочь ребенку адаптироваться в 1 классе</a:t>
            </a:r>
          </a:p>
          <a:p>
            <a:pPr marL="585216" lvl="1" indent="0" algn="just">
              <a:buNone/>
            </a:pPr>
            <a:endParaRPr lang="ru-RU" sz="1600" dirty="0" smtClean="0"/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/>
              <a:t>Игры на развитие коммуникативных навыков </a:t>
            </a:r>
            <a:r>
              <a:rPr lang="ru-RU" sz="2000" i="1" dirty="0" smtClean="0"/>
              <a:t>(</a:t>
            </a:r>
            <a:r>
              <a:rPr lang="ru-RU" sz="1600" i="1" dirty="0" smtClean="0"/>
              <a:t>во время перемен</a:t>
            </a:r>
            <a:r>
              <a:rPr lang="ru-RU" sz="2000" i="1" dirty="0" smtClean="0"/>
              <a:t>)</a:t>
            </a:r>
          </a:p>
          <a:p>
            <a:pPr algn="just">
              <a:buFont typeface="Wingdings" pitchFamily="2" charset="2"/>
              <a:buChar char="Ø"/>
            </a:pPr>
            <a:endParaRPr lang="ru-RU" sz="2000" dirty="0"/>
          </a:p>
          <a:p>
            <a:pPr algn="just">
              <a:buFont typeface="Wingdings" pitchFamily="2" charset="2"/>
              <a:buChar char="Ø"/>
            </a:pPr>
            <a:r>
              <a:rPr lang="ru-RU" sz="2000" dirty="0"/>
              <a:t>«Методика изучения социально-психологической адаптации детей к школе – Э.М. Александровская (</a:t>
            </a:r>
            <a:r>
              <a:rPr lang="ru-RU" sz="1600" dirty="0" smtClean="0"/>
              <a:t>оценка </a:t>
            </a:r>
            <a:r>
              <a:rPr lang="ru-RU" sz="1600" dirty="0"/>
              <a:t>адаптации первоклассников и учащихся 1–5 классов</a:t>
            </a:r>
            <a:r>
              <a:rPr lang="ru-RU" sz="2000" dirty="0" smtClean="0"/>
              <a:t>) – </a:t>
            </a:r>
            <a:r>
              <a:rPr lang="ru-RU" sz="1800" i="1" dirty="0" smtClean="0"/>
              <a:t>конец сентября - октября.</a:t>
            </a:r>
          </a:p>
          <a:p>
            <a:pPr marL="137160" lvl="1" indent="0" algn="just">
              <a:buClr>
                <a:schemeClr val="tx1">
                  <a:shade val="95000"/>
                </a:schemeClr>
              </a:buClr>
              <a:buSzPct val="65000"/>
              <a:buNone/>
            </a:pPr>
            <a:r>
              <a:rPr lang="ru-RU" sz="1700" dirty="0">
                <a:solidFill>
                  <a:srgbClr val="C00000"/>
                </a:solidFill>
              </a:rPr>
              <a:t>При выявлении детей по результатам диагностики педагог-психолог проводит консультацию учителя по вопросам использования Шкалы оценки проявлений нарушений внимания, импульсивности и гиперактивности.</a:t>
            </a:r>
            <a:endParaRPr lang="ru-RU" dirty="0"/>
          </a:p>
          <a:p>
            <a:pPr marL="137160" indent="0" algn="just">
              <a:buNone/>
            </a:pPr>
            <a:endParaRPr lang="ru-RU" sz="2000" dirty="0"/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/>
              <a:t>Шкала </a:t>
            </a:r>
            <a:r>
              <a:rPr lang="ru-RU" sz="2000" dirty="0"/>
              <a:t>оценки СДВГ </a:t>
            </a:r>
            <a:r>
              <a:rPr lang="ru-RU" sz="2000" dirty="0" smtClean="0"/>
              <a:t>(</a:t>
            </a:r>
            <a:r>
              <a:rPr lang="ru-RU" sz="1600" dirty="0" smtClean="0"/>
              <a:t>для учителей</a:t>
            </a:r>
            <a:r>
              <a:rPr lang="ru-RU" sz="2000" dirty="0" smtClean="0"/>
              <a:t>).</a:t>
            </a:r>
            <a:r>
              <a:rPr lang="ru-RU" sz="2000" dirty="0"/>
              <a:t> </a:t>
            </a:r>
            <a:endParaRPr lang="ru-RU" sz="2000" dirty="0" smtClean="0"/>
          </a:p>
          <a:p>
            <a:pPr algn="just">
              <a:buFont typeface="Wingdings" pitchFamily="2" charset="2"/>
              <a:buChar char="Ø"/>
            </a:pPr>
            <a:endParaRPr lang="ru-RU" sz="1800" dirty="0" smtClean="0"/>
          </a:p>
          <a:p>
            <a:pPr algn="just">
              <a:buFont typeface="Wingdings" pitchFamily="2" charset="2"/>
              <a:buChar char="Ø"/>
            </a:pPr>
            <a:endParaRPr lang="ru-RU" sz="1800" dirty="0"/>
          </a:p>
          <a:p>
            <a:pPr algn="just">
              <a:buFont typeface="Wingdings" pitchFamily="2" charset="2"/>
              <a:buChar char="Ø"/>
            </a:pPr>
            <a:endParaRPr lang="ru-RU" sz="1800" dirty="0"/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4892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04696"/>
          </a:xfrm>
        </p:spPr>
        <p:txBody>
          <a:bodyPr/>
          <a:lstStyle/>
          <a:p>
            <a:pPr marL="137160" indent="0" algn="just">
              <a:buNone/>
            </a:pPr>
            <a:endParaRPr lang="ru-RU" b="1" dirty="0" smtClean="0"/>
          </a:p>
          <a:p>
            <a:pPr marL="137160" indent="0" algn="just">
              <a:buNone/>
            </a:pPr>
            <a:endParaRPr lang="ru-RU" b="1" dirty="0"/>
          </a:p>
          <a:p>
            <a:pPr marL="137160" indent="0" algn="just">
              <a:buNone/>
            </a:pPr>
            <a:endParaRPr lang="ru-RU" b="1" dirty="0" smtClean="0"/>
          </a:p>
          <a:p>
            <a:pPr marL="137160" indent="0" algn="just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Адаптация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первоклассников к школе</a:t>
            </a:r>
            <a:r>
              <a:rPr lang="ru-RU" dirty="0"/>
              <a:t> — это процесс привыкания ребёнка к новым условиям: физическим, </a:t>
            </a:r>
            <a:r>
              <a:rPr lang="ru-RU" dirty="0" smtClean="0"/>
              <a:t>социально - психологическим </a:t>
            </a:r>
            <a:r>
              <a:rPr lang="ru-RU" dirty="0"/>
              <a:t>и </a:t>
            </a:r>
            <a:r>
              <a:rPr lang="ru-RU" dirty="0" smtClean="0"/>
              <a:t>учебным. </a:t>
            </a:r>
            <a:r>
              <a:rPr lang="ru-RU" dirty="0"/>
              <a:t>Он включает привыкание к режиму дня, правилам, коллективу, учителю и новым требованиям. Успешная адаптация закладывает основу для дальнейшего обучения и личностного развития.</a:t>
            </a:r>
          </a:p>
        </p:txBody>
      </p:sp>
    </p:spTree>
    <p:extLst>
      <p:ext uri="{BB962C8B-B14F-4D97-AF65-F5344CB8AC3E}">
        <p14:creationId xmlns:p14="http://schemas.microsoft.com/office/powerpoint/2010/main" val="532137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832688"/>
          </a:xfrm>
        </p:spPr>
        <p:txBody>
          <a:bodyPr>
            <a:normAutofit fontScale="85000" lnSpcReduction="10000"/>
          </a:bodyPr>
          <a:lstStyle/>
          <a:p>
            <a:pPr marL="137160" indent="0" algn="ctr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Виды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адаптации</a:t>
            </a:r>
          </a:p>
          <a:p>
            <a:pPr marL="137160" indent="0" algn="ctr">
              <a:buNone/>
            </a:pP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ru-RU" b="1" dirty="0"/>
              <a:t>Физиологическая.</a:t>
            </a:r>
            <a:r>
              <a:rPr lang="ru-RU" dirty="0"/>
              <a:t> Приспособление организма к новому режиму дня, увеличению физической и умственной нагрузки.</a:t>
            </a:r>
          </a:p>
          <a:p>
            <a:pPr algn="just">
              <a:buFont typeface="Wingdings" pitchFamily="2" charset="2"/>
              <a:buChar char="v"/>
            </a:pPr>
            <a:r>
              <a:rPr lang="ru-RU" b="1" dirty="0" smtClean="0"/>
              <a:t>Социально - психологическая</a:t>
            </a:r>
            <a:r>
              <a:rPr lang="ru-RU" b="1" dirty="0"/>
              <a:t>.</a:t>
            </a:r>
            <a:r>
              <a:rPr lang="ru-RU" dirty="0"/>
              <a:t> Привыкание ребёнка к новому социальному статусу ученика, системе отношений со сверстниками и педагогами</a:t>
            </a:r>
            <a:r>
              <a:rPr lang="ru-RU" dirty="0"/>
              <a:t>. Приспособление ребёнка к новой социальной среде — школьному коллективу. </a:t>
            </a:r>
            <a:endParaRPr lang="ru-RU" dirty="0"/>
          </a:p>
          <a:p>
            <a:pPr algn="just">
              <a:buFont typeface="Wingdings" pitchFamily="2" charset="2"/>
              <a:buChar char="v"/>
            </a:pPr>
            <a:r>
              <a:rPr lang="ru-RU" b="1" dirty="0" smtClean="0"/>
              <a:t> Учебная адаптация.</a:t>
            </a:r>
            <a:r>
              <a:rPr lang="ru-RU" dirty="0"/>
              <a:t> </a:t>
            </a:r>
            <a:r>
              <a:rPr lang="ru-RU" dirty="0"/>
              <a:t>Приспособление к совершенно новому формату получения знаний и умственной </a:t>
            </a:r>
            <a:r>
              <a:rPr lang="ru-RU" dirty="0" smtClean="0"/>
              <a:t>деятельности.</a:t>
            </a:r>
            <a:r>
              <a:rPr lang="ru-RU" dirty="0"/>
              <a:t>  </a:t>
            </a:r>
            <a:r>
              <a:rPr lang="ru-RU" dirty="0" smtClean="0"/>
              <a:t>Способность </a:t>
            </a:r>
            <a:r>
              <a:rPr lang="ru-RU" dirty="0"/>
              <a:t>воспринимать, анализировать и запоминать новую информацию.</a:t>
            </a:r>
          </a:p>
          <a:p>
            <a:pPr marL="13716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2813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507288" cy="5976704"/>
          </a:xfrm>
        </p:spPr>
        <p:txBody>
          <a:bodyPr>
            <a:normAutofit lnSpcReduction="10000"/>
          </a:bodyPr>
          <a:lstStyle/>
          <a:p>
            <a:pPr marL="137160" indent="0" algn="ctr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Этапы адаптации</a:t>
            </a:r>
          </a:p>
          <a:p>
            <a:pPr marL="137160" indent="0" algn="just">
              <a:buNone/>
            </a:pPr>
            <a:r>
              <a:rPr lang="ru-RU" dirty="0"/>
              <a:t>Психологи выделяют несколько </a:t>
            </a:r>
            <a:r>
              <a:rPr lang="ru-RU" dirty="0" smtClean="0"/>
              <a:t>фаз адаптационного </a:t>
            </a:r>
            <a:r>
              <a:rPr lang="ru-RU" dirty="0"/>
              <a:t>периода:</a:t>
            </a:r>
          </a:p>
          <a:p>
            <a:pPr algn="just">
              <a:buFont typeface="Wingdings" pitchFamily="2" charset="2"/>
              <a:buChar char="v"/>
            </a:pPr>
            <a:r>
              <a:rPr lang="ru-RU" b="1" dirty="0"/>
              <a:t>Острая (первые 2–4 недели).</a:t>
            </a:r>
            <a:r>
              <a:rPr lang="ru-RU" dirty="0"/>
              <a:t> Проявляются яркие эмоции, утомляемость, может снижаться настроение. Ребёнок может отказываться идти в школу, испытывать трудности с концентрацией внимания.</a:t>
            </a:r>
          </a:p>
          <a:p>
            <a:pPr algn="just">
              <a:buFont typeface="Wingdings" pitchFamily="2" charset="2"/>
              <a:buChar char="v"/>
            </a:pPr>
            <a:r>
              <a:rPr lang="ru-RU" b="1" dirty="0" smtClean="0"/>
              <a:t>Неполная </a:t>
            </a:r>
            <a:r>
              <a:rPr lang="ru-RU" b="1" dirty="0" smtClean="0"/>
              <a:t>адаптация (2-3 месяца).</a:t>
            </a:r>
            <a:r>
              <a:rPr lang="ru-RU" dirty="0"/>
              <a:t> Организм адаптируется, уровень тревожности снижается. </a:t>
            </a:r>
            <a:r>
              <a:rPr lang="ru-RU" dirty="0" smtClean="0"/>
              <a:t>Ребёнок </a:t>
            </a:r>
            <a:r>
              <a:rPr lang="ru-RU" dirty="0"/>
              <a:t>привыкает к режиму </a:t>
            </a:r>
          </a:p>
          <a:p>
            <a:pPr algn="just">
              <a:buFont typeface="Wingdings" pitchFamily="2" charset="2"/>
              <a:buChar char="v"/>
            </a:pPr>
            <a:r>
              <a:rPr lang="ru-RU" b="1" dirty="0" smtClean="0"/>
              <a:t>Стабилизация (от полугода).</a:t>
            </a:r>
            <a:r>
              <a:rPr lang="ru-RU" dirty="0"/>
              <a:t> Формируются устойчивые связи в коллективе, </a:t>
            </a:r>
            <a:r>
              <a:rPr lang="ru-RU" dirty="0" smtClean="0"/>
              <a:t>ребёнок привык к режиму дня и </a:t>
            </a:r>
            <a:r>
              <a:rPr lang="ru-RU" dirty="0"/>
              <a:t>учебной нагрузке.</a:t>
            </a:r>
          </a:p>
          <a:p>
            <a:pPr marL="13716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7221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3635896" y="5013176"/>
            <a:ext cx="2952328" cy="129614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455281" y="4077072"/>
            <a:ext cx="2448272" cy="129614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4499992" y="3356992"/>
            <a:ext cx="2592288" cy="115212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2267744" y="2636912"/>
            <a:ext cx="2160240" cy="115212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220072" y="1772816"/>
            <a:ext cx="2160240" cy="108012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539552" y="908720"/>
            <a:ext cx="2376264" cy="108012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264696"/>
          </a:xfrm>
        </p:spPr>
        <p:txBody>
          <a:bodyPr>
            <a:normAutofit fontScale="92500" lnSpcReduction="20000"/>
          </a:bodyPr>
          <a:lstStyle/>
          <a:p>
            <a:pPr marL="137160" indent="0" algn="ctr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Факторы, влияющие на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адаптацию</a:t>
            </a:r>
          </a:p>
          <a:p>
            <a:pPr marL="137160" indent="0" algn="ctr">
              <a:buNone/>
            </a:pP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  <a:p>
            <a:pPr marL="137160" indent="0">
              <a:buNone/>
            </a:pPr>
            <a:r>
              <a:rPr lang="ru-RU" sz="2000" b="1" dirty="0" smtClean="0"/>
              <a:t>          Уровень </a:t>
            </a:r>
          </a:p>
          <a:p>
            <a:pPr marL="137160" indent="0">
              <a:buNone/>
            </a:pPr>
            <a:r>
              <a:rPr lang="ru-RU" sz="2000" b="1" dirty="0" smtClean="0"/>
              <a:t>готовности </a:t>
            </a:r>
            <a:r>
              <a:rPr lang="ru-RU" sz="2000" b="1" dirty="0"/>
              <a:t>к </a:t>
            </a:r>
            <a:r>
              <a:rPr lang="ru-RU" sz="2000" b="1" dirty="0" smtClean="0"/>
              <a:t>школе</a:t>
            </a:r>
          </a:p>
          <a:p>
            <a:pPr marL="137160" indent="0">
              <a:buNone/>
            </a:pPr>
            <a:endParaRPr lang="ru-RU" sz="2000" b="1" dirty="0" smtClean="0"/>
          </a:p>
          <a:p>
            <a:pPr marL="137160" indent="0">
              <a:buNone/>
            </a:pPr>
            <a:r>
              <a:rPr lang="ru-RU" sz="2000" dirty="0"/>
              <a:t> </a:t>
            </a:r>
            <a:r>
              <a:rPr lang="ru-RU" sz="2000" dirty="0" smtClean="0"/>
              <a:t>                                                                                 </a:t>
            </a:r>
            <a:r>
              <a:rPr lang="ru-RU" sz="2000" b="1" dirty="0" smtClean="0"/>
              <a:t>Посещение </a:t>
            </a:r>
          </a:p>
          <a:p>
            <a:pPr marL="137160" indent="0">
              <a:buNone/>
            </a:pPr>
            <a:r>
              <a:rPr lang="ru-RU" sz="2000" b="1" dirty="0"/>
              <a:t> </a:t>
            </a:r>
            <a:r>
              <a:rPr lang="ru-RU" sz="2000" b="1" dirty="0" smtClean="0"/>
              <a:t>                                                                                детского сада</a:t>
            </a:r>
          </a:p>
          <a:p>
            <a:pPr marL="137160" indent="0">
              <a:buNone/>
            </a:pPr>
            <a:endParaRPr lang="ru-RU" sz="2000" b="1" dirty="0" smtClean="0"/>
          </a:p>
          <a:p>
            <a:pPr marL="137160" indent="0">
              <a:buNone/>
            </a:pPr>
            <a:r>
              <a:rPr lang="ru-RU" sz="2000" b="1" dirty="0" smtClean="0"/>
              <a:t>                                 Состояние </a:t>
            </a:r>
          </a:p>
          <a:p>
            <a:pPr marL="137160" indent="0">
              <a:buNone/>
            </a:pPr>
            <a:r>
              <a:rPr lang="ru-RU" sz="2000" b="1" dirty="0"/>
              <a:t> </a:t>
            </a:r>
            <a:r>
              <a:rPr lang="ru-RU" sz="2000" b="1" dirty="0" smtClean="0"/>
              <a:t>                                  здоровья</a:t>
            </a:r>
          </a:p>
          <a:p>
            <a:pPr marL="137160" indent="0">
              <a:buNone/>
            </a:pPr>
            <a:endParaRPr lang="ru-RU" sz="2000" b="1" dirty="0" smtClean="0"/>
          </a:p>
          <a:p>
            <a:pPr marL="137160" indent="0">
              <a:buNone/>
            </a:pPr>
            <a:r>
              <a:rPr lang="ru-RU" sz="2000" b="1" dirty="0" smtClean="0"/>
              <a:t>                                                                    Атмосфера </a:t>
            </a:r>
            <a:r>
              <a:rPr lang="ru-RU" sz="2000" b="1" dirty="0"/>
              <a:t>в </a:t>
            </a:r>
            <a:r>
              <a:rPr lang="ru-RU" sz="2000" b="1" dirty="0" smtClean="0"/>
              <a:t>семье</a:t>
            </a:r>
          </a:p>
          <a:p>
            <a:pPr marL="137160" indent="0">
              <a:buNone/>
            </a:pPr>
            <a:endParaRPr lang="ru-RU" sz="2000" b="1" dirty="0" smtClean="0"/>
          </a:p>
          <a:p>
            <a:pPr marL="137160" indent="0">
              <a:buNone/>
            </a:pPr>
            <a:r>
              <a:rPr lang="ru-RU" sz="2000" b="1" dirty="0" smtClean="0"/>
              <a:t>          Стиль </a:t>
            </a:r>
          </a:p>
          <a:p>
            <a:pPr marL="137160" indent="0">
              <a:buNone/>
            </a:pPr>
            <a:r>
              <a:rPr lang="ru-RU" sz="2000" b="1" dirty="0" smtClean="0"/>
              <a:t>общения учителя</a:t>
            </a:r>
          </a:p>
          <a:p>
            <a:pPr marL="137160" indent="0">
              <a:buNone/>
            </a:pPr>
            <a:endParaRPr lang="ru-RU" sz="2000" b="1" dirty="0"/>
          </a:p>
          <a:p>
            <a:pPr marL="137160" indent="0">
              <a:buNone/>
            </a:pPr>
            <a:endParaRPr lang="ru-RU" sz="2000" b="1" dirty="0" smtClean="0"/>
          </a:p>
          <a:p>
            <a:pPr marL="137160" indent="0">
              <a:buNone/>
            </a:pPr>
            <a:r>
              <a:rPr lang="ru-RU" sz="2000" b="1" dirty="0" smtClean="0"/>
              <a:t>                                                       Возраст </a:t>
            </a:r>
            <a:r>
              <a:rPr lang="ru-RU" sz="2000" b="1" dirty="0"/>
              <a:t>поступления </a:t>
            </a:r>
            <a:endParaRPr lang="ru-RU" sz="2000" b="1" dirty="0" smtClean="0"/>
          </a:p>
          <a:p>
            <a:pPr marL="137160" indent="0">
              <a:buNone/>
            </a:pPr>
            <a:r>
              <a:rPr lang="ru-RU" sz="2000" b="1" dirty="0"/>
              <a:t> </a:t>
            </a:r>
            <a:r>
              <a:rPr lang="ru-RU" sz="2000" b="1" dirty="0" smtClean="0"/>
              <a:t>                                                                 в школу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01946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120720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Критерии успешной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адаптации</a:t>
            </a:r>
          </a:p>
          <a:p>
            <a:pPr marL="137160" indent="0" algn="ctr">
              <a:buNone/>
            </a:pP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v"/>
            </a:pPr>
            <a:r>
              <a:rPr lang="ru-RU" dirty="0"/>
              <a:t>наличие позитивной мотивации к посещению школы и овладению знаниями;</a:t>
            </a:r>
          </a:p>
          <a:p>
            <a:pPr algn="just">
              <a:buFont typeface="Wingdings" pitchFamily="2" charset="2"/>
              <a:buChar char="v"/>
            </a:pPr>
            <a:r>
              <a:rPr lang="ru-RU" dirty="0"/>
              <a:t>положительные тенденции в овладении первоначальными навыками учебной деятельности;</a:t>
            </a:r>
          </a:p>
          <a:p>
            <a:pPr algn="just">
              <a:buFont typeface="Wingdings" pitchFamily="2" charset="2"/>
              <a:buChar char="v"/>
            </a:pPr>
            <a:r>
              <a:rPr lang="ru-RU" dirty="0"/>
              <a:t>вовлечённость ребёнка в жизнедеятельность класса, установление контакта с учащимися и учителем;</a:t>
            </a:r>
          </a:p>
          <a:p>
            <a:pPr algn="just">
              <a:buFont typeface="Wingdings" pitchFamily="2" charset="2"/>
              <a:buChar char="v"/>
            </a:pPr>
            <a:r>
              <a:rPr lang="ru-RU" dirty="0"/>
              <a:t>отсутствие выраженных неблагоприятных изменений показателей </a:t>
            </a:r>
            <a:r>
              <a:rPr lang="ru-RU" dirty="0" smtClean="0"/>
              <a:t>здоровья.</a:t>
            </a:r>
            <a:endParaRPr lang="ru-RU" dirty="0"/>
          </a:p>
          <a:p>
            <a:pPr marL="13716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86555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131840" y="3861048"/>
            <a:ext cx="3636404" cy="86409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148064" y="2276872"/>
            <a:ext cx="3240360" cy="86409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276872"/>
            <a:ext cx="3744416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04696"/>
          </a:xfrm>
        </p:spPr>
        <p:txBody>
          <a:bodyPr/>
          <a:lstStyle/>
          <a:p>
            <a:pPr marL="137160" indent="0"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Помощь психолога в адаптации первоклассников</a:t>
            </a:r>
          </a:p>
          <a:p>
            <a:pPr marL="137160" indent="0" algn="ctr"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137160" indent="0" algn="ctr">
              <a:buNone/>
            </a:pP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  <a:p>
            <a:pPr marL="137160" indent="0">
              <a:buNone/>
            </a:pPr>
            <a:r>
              <a:rPr lang="ru-RU" b="1" dirty="0" smtClean="0"/>
              <a:t>   </a:t>
            </a:r>
            <a:r>
              <a:rPr lang="ru-RU" b="1" dirty="0"/>
              <a:t>работа с </a:t>
            </a:r>
            <a:r>
              <a:rPr lang="ru-RU" b="1" dirty="0" smtClean="0"/>
              <a:t>родителями              работа </a:t>
            </a:r>
            <a:r>
              <a:rPr lang="ru-RU" b="1" dirty="0"/>
              <a:t>с </a:t>
            </a:r>
            <a:r>
              <a:rPr lang="ru-RU" b="1" dirty="0" smtClean="0"/>
              <a:t>детьми</a:t>
            </a:r>
          </a:p>
          <a:p>
            <a:pPr marL="137160" indent="0">
              <a:buNone/>
            </a:pPr>
            <a:endParaRPr lang="ru-RU" b="1" dirty="0"/>
          </a:p>
          <a:p>
            <a:pPr marL="137160" indent="0">
              <a:buNone/>
            </a:pPr>
            <a:endParaRPr lang="ru-RU" b="1" dirty="0" smtClean="0"/>
          </a:p>
          <a:p>
            <a:pPr marL="137160" indent="0">
              <a:buNone/>
            </a:pPr>
            <a:r>
              <a:rPr lang="ru-RU" b="1" dirty="0" smtClean="0"/>
              <a:t>                              работа с педагогами</a:t>
            </a:r>
            <a:endParaRPr lang="ru-RU" b="1" dirty="0"/>
          </a:p>
          <a:p>
            <a:pPr marL="137160" indent="0">
              <a:buNone/>
            </a:pPr>
            <a:endParaRPr lang="ru-RU" b="1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699792" y="1412776"/>
            <a:ext cx="648072" cy="720080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868144" y="1268760"/>
            <a:ext cx="648072" cy="864096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788024" y="1412776"/>
            <a:ext cx="0" cy="2304256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5590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264696"/>
          </a:xfrm>
        </p:spPr>
        <p:txBody>
          <a:bodyPr>
            <a:normAutofit fontScale="92500" lnSpcReduction="20000"/>
          </a:bodyPr>
          <a:lstStyle/>
          <a:p>
            <a:pPr marL="137160" indent="0" algn="ctr">
              <a:buNone/>
            </a:pP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</a:rPr>
              <a:t>1. Для родителей</a:t>
            </a:r>
          </a:p>
          <a:p>
            <a:pPr marL="137160" indent="0" algn="ctr">
              <a:buNone/>
            </a:pPr>
            <a:endParaRPr lang="ru-RU" b="1" u="sng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ru-RU" dirty="0"/>
              <a:t>Л</a:t>
            </a:r>
            <a:r>
              <a:rPr lang="ru-RU" dirty="0" smtClean="0"/>
              <a:t>екция </a:t>
            </a:r>
            <a:r>
              <a:rPr lang="ru-RU" dirty="0"/>
              <a:t>для родителей будущих первоклассников «Первый раз в первый класс: как всей семьей настроиться на новый этап в жизни</a:t>
            </a:r>
            <a:r>
              <a:rPr lang="ru-RU" dirty="0" smtClean="0"/>
              <a:t>» </a:t>
            </a:r>
            <a:r>
              <a:rPr lang="ru-RU" sz="1900" i="1" dirty="0" smtClean="0"/>
              <a:t>(конец мая)</a:t>
            </a:r>
            <a:endParaRPr lang="ru-RU" sz="1900" i="1" dirty="0" smtClean="0"/>
          </a:p>
          <a:p>
            <a:pPr marL="137160" indent="0" algn="just">
              <a:buNone/>
            </a:pPr>
            <a:endParaRPr lang="ru-RU" dirty="0" smtClean="0"/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Памятки для родителей с рекомендациями:</a:t>
            </a:r>
          </a:p>
          <a:p>
            <a:pPr lvl="1" algn="just">
              <a:buFont typeface="Arial" pitchFamily="34" charset="0"/>
              <a:buChar char="•"/>
            </a:pPr>
            <a:r>
              <a:rPr lang="ru-RU" dirty="0" smtClean="0"/>
              <a:t>Как </a:t>
            </a:r>
            <a:r>
              <a:rPr lang="ru-RU" dirty="0"/>
              <a:t>создать поддерживающую атмосферу дома</a:t>
            </a:r>
            <a:r>
              <a:rPr lang="ru-RU" dirty="0" smtClean="0"/>
              <a:t>?</a:t>
            </a:r>
          </a:p>
          <a:p>
            <a:pPr lvl="1" algn="just">
              <a:buFont typeface="Arial" pitchFamily="34" charset="0"/>
              <a:buChar char="•"/>
            </a:pPr>
            <a:r>
              <a:rPr lang="ru-RU" dirty="0" smtClean="0"/>
              <a:t>Как </a:t>
            </a:r>
            <a:r>
              <a:rPr lang="ru-RU" dirty="0"/>
              <a:t>организовать учебное пространство для ребенка</a:t>
            </a:r>
            <a:r>
              <a:rPr lang="ru-RU" dirty="0" smtClean="0"/>
              <a:t>?</a:t>
            </a:r>
          </a:p>
          <a:p>
            <a:pPr lvl="1" algn="just">
              <a:buFont typeface="Arial" pitchFamily="34" charset="0"/>
              <a:buChar char="•"/>
            </a:pPr>
            <a:r>
              <a:rPr lang="ru-RU" dirty="0" smtClean="0"/>
              <a:t>Как </a:t>
            </a:r>
            <a:r>
              <a:rPr lang="ru-RU" dirty="0"/>
              <a:t>соблюдать режим дня</a:t>
            </a:r>
            <a:r>
              <a:rPr lang="ru-RU" dirty="0" smtClean="0"/>
              <a:t>?</a:t>
            </a:r>
          </a:p>
          <a:p>
            <a:pPr lvl="1" algn="just">
              <a:buFont typeface="Arial" pitchFamily="34" charset="0"/>
              <a:buChar char="•"/>
            </a:pPr>
            <a:r>
              <a:rPr lang="ru-RU" dirty="0"/>
              <a:t>Как справиться с тревогой</a:t>
            </a:r>
            <a:r>
              <a:rPr lang="ru-RU" dirty="0" smtClean="0"/>
              <a:t>?</a:t>
            </a:r>
          </a:p>
          <a:p>
            <a:pPr lvl="1" algn="just">
              <a:buFont typeface="Arial" pitchFamily="34" charset="0"/>
              <a:buChar char="•"/>
            </a:pPr>
            <a:r>
              <a:rPr lang="ru-RU" dirty="0"/>
              <a:t>Как научить ребенка общаться и дружить со сверстниками</a:t>
            </a:r>
            <a:r>
              <a:rPr lang="ru-RU" dirty="0" smtClean="0"/>
              <a:t>?</a:t>
            </a:r>
          </a:p>
          <a:p>
            <a:pPr lvl="1" algn="just">
              <a:buFont typeface="Arial" pitchFamily="34" charset="0"/>
              <a:buChar char="•"/>
            </a:pPr>
            <a:r>
              <a:rPr lang="ru-RU" dirty="0"/>
              <a:t>Как научить ребенка самостоятельности?   </a:t>
            </a:r>
            <a:endParaRPr lang="ru-RU" dirty="0" smtClean="0"/>
          </a:p>
          <a:p>
            <a:pPr marL="585216" lvl="1" indent="0" algn="just">
              <a:buNone/>
            </a:pPr>
            <a:endParaRPr lang="ru-RU" dirty="0" smtClean="0"/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«Анкета </a:t>
            </a:r>
            <a:r>
              <a:rPr lang="ru-RU" dirty="0"/>
              <a:t>для родителей </a:t>
            </a:r>
            <a:r>
              <a:rPr lang="ru-RU" dirty="0" smtClean="0"/>
              <a:t>первоклассников» –</a:t>
            </a:r>
            <a:r>
              <a:rPr lang="ru-RU" dirty="0"/>
              <a:t> </a:t>
            </a:r>
            <a:r>
              <a:rPr lang="ru-RU" dirty="0" smtClean="0"/>
              <a:t>Кумарина </a:t>
            </a:r>
            <a:r>
              <a:rPr lang="ru-RU" dirty="0"/>
              <a:t>Г. Ф</a:t>
            </a:r>
            <a:r>
              <a:rPr lang="ru-RU" dirty="0" smtClean="0"/>
              <a:t>.  </a:t>
            </a:r>
            <a:r>
              <a:rPr lang="ru-RU" sz="2200" i="1" dirty="0" smtClean="0"/>
              <a:t>(по окончанию 2 четверти) </a:t>
            </a:r>
            <a:r>
              <a:rPr lang="ru-RU" dirty="0" smtClean="0"/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68740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76704"/>
          </a:xfrm>
        </p:spPr>
        <p:txBody>
          <a:bodyPr/>
          <a:lstStyle/>
          <a:p>
            <a:pPr marL="137160" indent="0" algn="ctr">
              <a:buNone/>
            </a:pP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</a:rPr>
              <a:t>2. </a:t>
            </a:r>
            <a:r>
              <a:rPr lang="ru-RU" b="1" u="sng" dirty="0">
                <a:solidFill>
                  <a:schemeClr val="accent2">
                    <a:lumMod val="50000"/>
                  </a:schemeClr>
                </a:solidFill>
              </a:rPr>
              <a:t>Для детей</a:t>
            </a:r>
          </a:p>
          <a:p>
            <a:pPr>
              <a:buFont typeface="Wingdings" pitchFamily="2" charset="2"/>
              <a:buChar char="Ø"/>
            </a:pPr>
            <a:r>
              <a:rPr lang="ru-RU" dirty="0"/>
              <a:t>Базовый </a:t>
            </a:r>
            <a:r>
              <a:rPr lang="ru-RU" dirty="0" smtClean="0"/>
              <a:t>сценарий </a:t>
            </a:r>
            <a:r>
              <a:rPr lang="ru-RU" sz="2000" i="1" dirty="0" smtClean="0"/>
              <a:t>(сентябрь)</a:t>
            </a:r>
            <a:endParaRPr lang="ru-RU" i="1" dirty="0"/>
          </a:p>
          <a:p>
            <a:pPr marL="585216" lvl="1" indent="0">
              <a:buNone/>
            </a:pPr>
            <a:r>
              <a:rPr lang="ru-RU" sz="2000" i="1" dirty="0"/>
              <a:t>Занятие 1</a:t>
            </a:r>
            <a:r>
              <a:rPr lang="ru-RU" sz="2000" dirty="0"/>
              <a:t>: </a:t>
            </a:r>
          </a:p>
          <a:p>
            <a:pPr lvl="1">
              <a:buFont typeface="Arial" pitchFamily="34" charset="0"/>
              <a:buChar char="•"/>
            </a:pPr>
            <a:r>
              <a:rPr lang="ru-RU" sz="2000" dirty="0"/>
              <a:t>Установить доверительный контакт</a:t>
            </a:r>
          </a:p>
          <a:p>
            <a:pPr lvl="1">
              <a:buFont typeface="Arial" pitchFamily="34" charset="0"/>
              <a:buChar char="•"/>
            </a:pPr>
            <a:r>
              <a:rPr lang="ru-RU" sz="2000" dirty="0"/>
              <a:t>Способствовать формированию благоприятного психологического климата в классе</a:t>
            </a:r>
          </a:p>
          <a:p>
            <a:pPr lvl="1">
              <a:buFont typeface="Arial" pitchFamily="34" charset="0"/>
              <a:buChar char="•"/>
            </a:pPr>
            <a:r>
              <a:rPr lang="ru-RU" sz="2000" dirty="0"/>
              <a:t>Создать условия для знакомства обучающихся друг с другом</a:t>
            </a:r>
          </a:p>
          <a:p>
            <a:pPr marL="585216" lvl="1" indent="0">
              <a:buNone/>
            </a:pPr>
            <a:endParaRPr lang="ru-RU" dirty="0"/>
          </a:p>
          <a:p>
            <a:pPr marL="585216" lvl="1" indent="0">
              <a:buNone/>
            </a:pPr>
            <a:r>
              <a:rPr lang="ru-RU" sz="2000" i="1" dirty="0"/>
              <a:t>Занятие 2:</a:t>
            </a:r>
          </a:p>
          <a:p>
            <a:pPr lvl="1">
              <a:buFont typeface="Arial" pitchFamily="34" charset="0"/>
              <a:buChar char="•"/>
            </a:pPr>
            <a:r>
              <a:rPr lang="ru-RU" sz="2000" dirty="0"/>
              <a:t>Способствовать формированию благоприятного психологического климата в классе</a:t>
            </a:r>
          </a:p>
          <a:p>
            <a:pPr lvl="1">
              <a:buFont typeface="Arial" pitchFamily="34" charset="0"/>
              <a:buChar char="•"/>
            </a:pPr>
            <a:r>
              <a:rPr lang="ru-RU" sz="2000" dirty="0"/>
              <a:t>Развитие познавательных интересов детей, формирование положительного отношения к школе</a:t>
            </a:r>
          </a:p>
          <a:p>
            <a:pPr lvl="1">
              <a:buFont typeface="Arial" pitchFamily="34" charset="0"/>
              <a:buChar char="•"/>
            </a:pPr>
            <a:r>
              <a:rPr lang="ru-RU" sz="2000" dirty="0"/>
              <a:t>Развивать умения действовать в соответствии с правилами</a:t>
            </a:r>
          </a:p>
          <a:p>
            <a:pPr marL="13716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7380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683</TotalTime>
  <Words>346</Words>
  <Application>Microsoft Office PowerPoint</Application>
  <PresentationFormat>Экран (4:3)</PresentationFormat>
  <Paragraphs>101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Адаптация первоклассников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Адаптация первоклассников</dc:title>
  <dc:creator>Пользователь</dc:creator>
  <cp:lastModifiedBy>Пользователь</cp:lastModifiedBy>
  <cp:revision>63</cp:revision>
  <cp:lastPrinted>2026-05-20T01:38:04Z</cp:lastPrinted>
  <dcterms:created xsi:type="dcterms:W3CDTF">2026-05-07T03:20:03Z</dcterms:created>
  <dcterms:modified xsi:type="dcterms:W3CDTF">2026-05-20T02:45:40Z</dcterms:modified>
</cp:coreProperties>
</file>