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22"/>
  </p:notesMasterIdLst>
  <p:sldIdLst>
    <p:sldId id="256" r:id="rId2"/>
    <p:sldId id="398" r:id="rId3"/>
    <p:sldId id="376" r:id="rId4"/>
    <p:sldId id="298" r:id="rId5"/>
    <p:sldId id="374" r:id="rId6"/>
    <p:sldId id="399" r:id="rId7"/>
    <p:sldId id="400" r:id="rId8"/>
    <p:sldId id="401" r:id="rId9"/>
    <p:sldId id="402" r:id="rId10"/>
    <p:sldId id="403" r:id="rId11"/>
    <p:sldId id="263" r:id="rId12"/>
    <p:sldId id="607" r:id="rId13"/>
    <p:sldId id="260" r:id="rId14"/>
    <p:sldId id="609" r:id="rId15"/>
    <p:sldId id="610" r:id="rId16"/>
    <p:sldId id="611" r:id="rId17"/>
    <p:sldId id="391" r:id="rId18"/>
    <p:sldId id="612" r:id="rId19"/>
    <p:sldId id="613" r:id="rId20"/>
    <p:sldId id="396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icrosoft Sans Serif" panose="020B0604020202020204" pitchFamily="34" charset="0"/>
      <p:regular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03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orient="horz" pos="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EFF4F8"/>
    <a:srgbClr val="FAFBFD"/>
    <a:srgbClr val="FFFEF9"/>
    <a:srgbClr val="4472C4"/>
    <a:srgbClr val="4364D1"/>
    <a:srgbClr val="7225CB"/>
    <a:srgbClr val="0071BB"/>
    <a:srgbClr val="D0E3EF"/>
    <a:srgbClr val="EB8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6" autoAdjust="0"/>
    <p:restoredTop sz="94620" autoAdjust="0"/>
  </p:normalViewPr>
  <p:slideViewPr>
    <p:cSldViewPr snapToGrid="0" showGuides="1">
      <p:cViewPr varScale="1">
        <p:scale>
          <a:sx n="108" d="100"/>
          <a:sy n="108" d="100"/>
        </p:scale>
        <p:origin x="-840" y="-90"/>
      </p:cViewPr>
      <p:guideLst>
        <p:guide orient="horz" pos="3203"/>
        <p:guide orient="horz" pos="96"/>
        <p:guide pos="5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D192454-3566-468B-AE9E-30028DA50930}" type="datetimeFigureOut">
              <a:rPr lang="ru-RU" smtClean="0"/>
              <a:pPr/>
              <a:t>25.03.2025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E71B731-8A13-44A0-AC4D-A31090CA98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525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71B731-8A13-44A0-AC4D-A31090CA98C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66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xmlns="" id="{1EBA33B5-8A28-A0CA-AD50-94F2EDAC0565}"/>
              </a:ext>
            </a:extLst>
          </p:cNvPr>
          <p:cNvSpPr/>
          <p:nvPr userDrawn="1"/>
        </p:nvSpPr>
        <p:spPr>
          <a:xfrm>
            <a:off x="4902967" y="1819656"/>
            <a:ext cx="9393989" cy="7003332"/>
          </a:xfrm>
          <a:prstGeom prst="parallelogram">
            <a:avLst>
              <a:gd name="adj" fmla="val 98998"/>
            </a:avLst>
          </a:prstGeom>
          <a:gradFill>
            <a:gsLst>
              <a:gs pos="55000">
                <a:srgbClr val="5857CF"/>
              </a:gs>
              <a:gs pos="35000">
                <a:srgbClr val="1A7DD6"/>
              </a:gs>
              <a:gs pos="75000">
                <a:srgbClr val="7225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8" name="Параллелограмм 7">
            <a:extLst>
              <a:ext uri="{FF2B5EF4-FFF2-40B4-BE49-F238E27FC236}">
                <a16:creationId xmlns:a16="http://schemas.microsoft.com/office/drawing/2014/main" xmlns="" id="{6467D98F-B515-0F7B-A4EF-F43A2F049A9F}"/>
              </a:ext>
            </a:extLst>
          </p:cNvPr>
          <p:cNvSpPr/>
          <p:nvPr userDrawn="1"/>
        </p:nvSpPr>
        <p:spPr>
          <a:xfrm flipH="1">
            <a:off x="6096000" y="-2255647"/>
            <a:ext cx="8902700" cy="6353771"/>
          </a:xfrm>
          <a:prstGeom prst="parallelogram">
            <a:avLst>
              <a:gd name="adj" fmla="val 98998"/>
            </a:avLst>
          </a:prstGeom>
          <a:gradFill>
            <a:gsLst>
              <a:gs pos="48000">
                <a:srgbClr val="8236CA"/>
              </a:gs>
              <a:gs pos="37000">
                <a:srgbClr val="B90EC6"/>
              </a:gs>
              <a:gs pos="82000">
                <a:srgbClr val="4D5ED0"/>
              </a:gs>
            </a:gsLst>
            <a:lin ang="0" scaled="1"/>
          </a:gradFill>
          <a:ln>
            <a:noFill/>
          </a:ln>
          <a:effectLst>
            <a:outerShdw blurRad="2159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9E4F964D-87EF-7035-9BCA-B6759C074C44}"/>
              </a:ext>
            </a:extLst>
          </p:cNvPr>
          <p:cNvCxnSpPr>
            <a:cxnSpLocks/>
          </p:cNvCxnSpPr>
          <p:nvPr userDrawn="1"/>
        </p:nvCxnSpPr>
        <p:spPr>
          <a:xfrm flipH="1">
            <a:off x="2042223" y="5913544"/>
            <a:ext cx="2159000" cy="2189515"/>
          </a:xfrm>
          <a:prstGeom prst="line">
            <a:avLst/>
          </a:prstGeom>
          <a:ln w="25400">
            <a:gradFill>
              <a:gsLst>
                <a:gs pos="15000">
                  <a:srgbClr val="0D8FD7"/>
                </a:gs>
                <a:gs pos="30000">
                  <a:srgbClr val="8E21B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3459B79B-58E6-FA3F-C1D9-98420F525018}"/>
              </a:ext>
            </a:extLst>
          </p:cNvPr>
          <p:cNvCxnSpPr>
            <a:cxnSpLocks/>
          </p:cNvCxnSpPr>
          <p:nvPr userDrawn="1"/>
        </p:nvCxnSpPr>
        <p:spPr>
          <a:xfrm flipH="1">
            <a:off x="-536112" y="2214034"/>
            <a:ext cx="1198033" cy="1214966"/>
          </a:xfrm>
          <a:prstGeom prst="line">
            <a:avLst/>
          </a:prstGeom>
          <a:ln w="25400">
            <a:gradFill>
              <a:gsLst>
                <a:gs pos="15000">
                  <a:srgbClr val="0D8FD7"/>
                </a:gs>
                <a:gs pos="30000">
                  <a:srgbClr val="8E21B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B610FA7D-E257-C7F5-8380-2BE78318635B}"/>
              </a:ext>
            </a:extLst>
          </p:cNvPr>
          <p:cNvCxnSpPr>
            <a:cxnSpLocks/>
          </p:cNvCxnSpPr>
          <p:nvPr userDrawn="1"/>
        </p:nvCxnSpPr>
        <p:spPr>
          <a:xfrm flipH="1">
            <a:off x="10272562" y="5071139"/>
            <a:ext cx="1198033" cy="1214966"/>
          </a:xfrm>
          <a:prstGeom prst="line">
            <a:avLst/>
          </a:prstGeom>
          <a:ln w="12700">
            <a:gradFill flip="none" rotWithShape="1">
              <a:gsLst>
                <a:gs pos="15000">
                  <a:srgbClr val="0D8FD7"/>
                </a:gs>
                <a:gs pos="30000">
                  <a:srgbClr val="8E21B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388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EE90A6E-B26F-5AD8-0CC5-B318395E1EF3}"/>
              </a:ext>
            </a:extLst>
          </p:cNvPr>
          <p:cNvSpPr/>
          <p:nvPr userDrawn="1"/>
        </p:nvSpPr>
        <p:spPr>
          <a:xfrm>
            <a:off x="708613" y="333311"/>
            <a:ext cx="10093158" cy="1442720"/>
          </a:xfrm>
          <a:prstGeom prst="rect">
            <a:avLst/>
          </a:prstGeom>
          <a:gradFill>
            <a:gsLst>
              <a:gs pos="0">
                <a:srgbClr val="0199DA"/>
              </a:gs>
              <a:gs pos="46000">
                <a:srgbClr val="3B6CD3"/>
              </a:gs>
              <a:gs pos="64000">
                <a:srgbClr val="644FD0"/>
              </a:gs>
              <a:gs pos="93000">
                <a:srgbClr val="A61CC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xmlns="" id="{C1BFF493-8B5D-B24E-696E-D631CD0151A1}"/>
              </a:ext>
            </a:extLst>
          </p:cNvPr>
          <p:cNvSpPr/>
          <p:nvPr userDrawn="1"/>
        </p:nvSpPr>
        <p:spPr>
          <a:xfrm>
            <a:off x="-2233033" y="333929"/>
            <a:ext cx="4703304" cy="2585103"/>
          </a:xfrm>
          <a:prstGeom prst="parallelogram">
            <a:avLst>
              <a:gd name="adj" fmla="val 98998"/>
            </a:avLst>
          </a:prstGeom>
          <a:gradFill flip="none" rotWithShape="1">
            <a:gsLst>
              <a:gs pos="37000">
                <a:srgbClr val="408ADC"/>
              </a:gs>
              <a:gs pos="54000">
                <a:srgbClr val="4563D1"/>
              </a:gs>
            </a:gsLst>
            <a:lin ang="2700000" scaled="1"/>
            <a:tileRect/>
          </a:gradFill>
          <a:ln>
            <a:noFill/>
          </a:ln>
          <a:effectLst>
            <a:outerShdw blurRad="177800" dist="38100" dir="9480000" algn="b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Параллелограмм 16">
            <a:extLst>
              <a:ext uri="{FF2B5EF4-FFF2-40B4-BE49-F238E27FC236}">
                <a16:creationId xmlns:a16="http://schemas.microsoft.com/office/drawing/2014/main" xmlns="" id="{56E21E34-359A-7F78-5FA9-01F0A538C1FB}"/>
              </a:ext>
            </a:extLst>
          </p:cNvPr>
          <p:cNvSpPr/>
          <p:nvPr userDrawn="1"/>
        </p:nvSpPr>
        <p:spPr>
          <a:xfrm>
            <a:off x="9008108" y="-2009511"/>
            <a:ext cx="5914479" cy="3785542"/>
          </a:xfrm>
          <a:prstGeom prst="parallelogram">
            <a:avLst>
              <a:gd name="adj" fmla="val 98998"/>
            </a:avLst>
          </a:prstGeom>
          <a:gradFill>
            <a:gsLst>
              <a:gs pos="44000">
                <a:srgbClr val="6C2DA8"/>
              </a:gs>
              <a:gs pos="26000">
                <a:srgbClr val="8A20B1"/>
              </a:gs>
              <a:gs pos="68000">
                <a:srgbClr val="6231A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C94A8DC-1B7E-523F-5E02-6D8ADF2433C3}"/>
              </a:ext>
            </a:extLst>
          </p:cNvPr>
          <p:cNvSpPr txBox="1"/>
          <p:nvPr userDrawn="1"/>
        </p:nvSpPr>
        <p:spPr>
          <a:xfrm>
            <a:off x="11176000" y="6415713"/>
            <a:ext cx="7893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6CBA965-582B-40F8-A653-4281B1ECBD15}" type="slidenum">
              <a:rPr lang="ru-RU" sz="1200" b="0" kern="120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pPr algn="r"/>
              <a:t>‹#›</a:t>
            </a:fld>
            <a:endParaRPr lang="ru-RU" sz="1200" b="0" kern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975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 userDrawn="1"/>
        </p:nvSpPr>
        <p:spPr>
          <a:xfrm>
            <a:off x="5030325" y="-23149"/>
            <a:ext cx="7192541" cy="7037407"/>
          </a:xfrm>
          <a:custGeom>
            <a:avLst/>
            <a:gdLst>
              <a:gd name="connsiteX0" fmla="*/ 2476983 w 7662441"/>
              <a:gd name="connsiteY0" fmla="*/ 11574 h 7037407"/>
              <a:gd name="connsiteX1" fmla="*/ 2395960 w 7662441"/>
              <a:gd name="connsiteY1" fmla="*/ 11574 h 7037407"/>
              <a:gd name="connsiteX2" fmla="*/ 7662441 w 7662441"/>
              <a:gd name="connsiteY2" fmla="*/ 0 h 7037407"/>
              <a:gd name="connsiteX3" fmla="*/ 7650866 w 7662441"/>
              <a:gd name="connsiteY3" fmla="*/ 7037407 h 7037407"/>
              <a:gd name="connsiteX4" fmla="*/ 0 w 7662441"/>
              <a:gd name="connsiteY4" fmla="*/ 6933235 h 7037407"/>
              <a:gd name="connsiteX5" fmla="*/ 2476983 w 7662441"/>
              <a:gd name="connsiteY5" fmla="*/ 11574 h 7037407"/>
              <a:gd name="connsiteX0" fmla="*/ 2108683 w 7662441"/>
              <a:gd name="connsiteY0" fmla="*/ 36974 h 7037407"/>
              <a:gd name="connsiteX1" fmla="*/ 2395960 w 7662441"/>
              <a:gd name="connsiteY1" fmla="*/ 11574 h 7037407"/>
              <a:gd name="connsiteX2" fmla="*/ 7662441 w 7662441"/>
              <a:gd name="connsiteY2" fmla="*/ 0 h 7037407"/>
              <a:gd name="connsiteX3" fmla="*/ 7650866 w 7662441"/>
              <a:gd name="connsiteY3" fmla="*/ 7037407 h 7037407"/>
              <a:gd name="connsiteX4" fmla="*/ 0 w 7662441"/>
              <a:gd name="connsiteY4" fmla="*/ 6933235 h 7037407"/>
              <a:gd name="connsiteX5" fmla="*/ 2108683 w 7662441"/>
              <a:gd name="connsiteY5" fmla="*/ 36974 h 7037407"/>
              <a:gd name="connsiteX0" fmla="*/ 1638783 w 7192541"/>
              <a:gd name="connsiteY0" fmla="*/ 36974 h 7037407"/>
              <a:gd name="connsiteX1" fmla="*/ 1926060 w 7192541"/>
              <a:gd name="connsiteY1" fmla="*/ 11574 h 7037407"/>
              <a:gd name="connsiteX2" fmla="*/ 7192541 w 7192541"/>
              <a:gd name="connsiteY2" fmla="*/ 0 h 7037407"/>
              <a:gd name="connsiteX3" fmla="*/ 7180966 w 7192541"/>
              <a:gd name="connsiteY3" fmla="*/ 7037407 h 7037407"/>
              <a:gd name="connsiteX4" fmla="*/ 0 w 7192541"/>
              <a:gd name="connsiteY4" fmla="*/ 6933235 h 7037407"/>
              <a:gd name="connsiteX5" fmla="*/ 1638783 w 7192541"/>
              <a:gd name="connsiteY5" fmla="*/ 36974 h 7037407"/>
              <a:gd name="connsiteX0" fmla="*/ 1600683 w 7192541"/>
              <a:gd name="connsiteY0" fmla="*/ 0 h 7038533"/>
              <a:gd name="connsiteX1" fmla="*/ 1926060 w 7192541"/>
              <a:gd name="connsiteY1" fmla="*/ 12700 h 7038533"/>
              <a:gd name="connsiteX2" fmla="*/ 7192541 w 7192541"/>
              <a:gd name="connsiteY2" fmla="*/ 1126 h 7038533"/>
              <a:gd name="connsiteX3" fmla="*/ 7180966 w 7192541"/>
              <a:gd name="connsiteY3" fmla="*/ 7038533 h 7038533"/>
              <a:gd name="connsiteX4" fmla="*/ 0 w 7192541"/>
              <a:gd name="connsiteY4" fmla="*/ 6934361 h 7038533"/>
              <a:gd name="connsiteX5" fmla="*/ 1600683 w 7192541"/>
              <a:gd name="connsiteY5" fmla="*/ 0 h 7038533"/>
              <a:gd name="connsiteX0" fmla="*/ 1562583 w 7192541"/>
              <a:gd name="connsiteY0" fmla="*/ 30624 h 7037407"/>
              <a:gd name="connsiteX1" fmla="*/ 1926060 w 7192541"/>
              <a:gd name="connsiteY1" fmla="*/ 11574 h 7037407"/>
              <a:gd name="connsiteX2" fmla="*/ 7192541 w 7192541"/>
              <a:gd name="connsiteY2" fmla="*/ 0 h 7037407"/>
              <a:gd name="connsiteX3" fmla="*/ 7180966 w 7192541"/>
              <a:gd name="connsiteY3" fmla="*/ 7037407 h 7037407"/>
              <a:gd name="connsiteX4" fmla="*/ 0 w 7192541"/>
              <a:gd name="connsiteY4" fmla="*/ 6933235 h 7037407"/>
              <a:gd name="connsiteX5" fmla="*/ 1562583 w 7192541"/>
              <a:gd name="connsiteY5" fmla="*/ 30624 h 7037407"/>
              <a:gd name="connsiteX0" fmla="*/ 1575283 w 7192541"/>
              <a:gd name="connsiteY0" fmla="*/ 17924 h 7037407"/>
              <a:gd name="connsiteX1" fmla="*/ 1926060 w 7192541"/>
              <a:gd name="connsiteY1" fmla="*/ 11574 h 7037407"/>
              <a:gd name="connsiteX2" fmla="*/ 7192541 w 7192541"/>
              <a:gd name="connsiteY2" fmla="*/ 0 h 7037407"/>
              <a:gd name="connsiteX3" fmla="*/ 7180966 w 7192541"/>
              <a:gd name="connsiteY3" fmla="*/ 7037407 h 7037407"/>
              <a:gd name="connsiteX4" fmla="*/ 0 w 7192541"/>
              <a:gd name="connsiteY4" fmla="*/ 6933235 h 7037407"/>
              <a:gd name="connsiteX5" fmla="*/ 1575283 w 7192541"/>
              <a:gd name="connsiteY5" fmla="*/ 17924 h 7037407"/>
              <a:gd name="connsiteX0" fmla="*/ 1575283 w 7192541"/>
              <a:gd name="connsiteY0" fmla="*/ 10667 h 7037407"/>
              <a:gd name="connsiteX1" fmla="*/ 1926060 w 7192541"/>
              <a:gd name="connsiteY1" fmla="*/ 11574 h 7037407"/>
              <a:gd name="connsiteX2" fmla="*/ 7192541 w 7192541"/>
              <a:gd name="connsiteY2" fmla="*/ 0 h 7037407"/>
              <a:gd name="connsiteX3" fmla="*/ 7180966 w 7192541"/>
              <a:gd name="connsiteY3" fmla="*/ 7037407 h 7037407"/>
              <a:gd name="connsiteX4" fmla="*/ 0 w 7192541"/>
              <a:gd name="connsiteY4" fmla="*/ 6933235 h 7037407"/>
              <a:gd name="connsiteX5" fmla="*/ 1575283 w 7192541"/>
              <a:gd name="connsiteY5" fmla="*/ 10667 h 7037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92541" h="7037407">
                <a:moveTo>
                  <a:pt x="1575283" y="10667"/>
                </a:moveTo>
                <a:lnTo>
                  <a:pt x="1926060" y="11574"/>
                </a:lnTo>
                <a:lnTo>
                  <a:pt x="7192541" y="0"/>
                </a:lnTo>
                <a:cubicBezTo>
                  <a:pt x="7188683" y="2345802"/>
                  <a:pt x="7184824" y="4691605"/>
                  <a:pt x="7180966" y="7037407"/>
                </a:cubicBezTo>
                <a:lnTo>
                  <a:pt x="0" y="6933235"/>
                </a:lnTo>
                <a:lnTo>
                  <a:pt x="1575283" y="10667"/>
                </a:lnTo>
                <a:close/>
              </a:path>
            </a:pathLst>
          </a:custGeom>
          <a:gradFill flip="none" rotWithShape="1">
            <a:gsLst>
              <a:gs pos="8000">
                <a:srgbClr val="0199DA"/>
              </a:gs>
              <a:gs pos="24000">
                <a:srgbClr val="3B6CD3"/>
              </a:gs>
              <a:gs pos="40000">
                <a:srgbClr val="644FD0"/>
              </a:gs>
              <a:gs pos="65000">
                <a:srgbClr val="A61CC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2ACE0F2-25D8-D44E-79F5-50257C0E78B2}"/>
              </a:ext>
            </a:extLst>
          </p:cNvPr>
          <p:cNvSpPr txBox="1"/>
          <p:nvPr userDrawn="1"/>
        </p:nvSpPr>
        <p:spPr>
          <a:xfrm>
            <a:off x="11277599" y="1395647"/>
            <a:ext cx="789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6CBA965-582B-40F8-A653-4281B1ECBD15}" type="slidenum">
              <a:rPr lang="ru-RU" sz="2400" b="1" kern="120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pPr algn="r"/>
              <a:t>‹#›</a:t>
            </a:fld>
            <a:endParaRPr lang="ru-RU" sz="2400" b="1" kern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43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2F9ACAB-D28D-7AFF-1DD2-1E132DE5BA32}"/>
              </a:ext>
            </a:extLst>
          </p:cNvPr>
          <p:cNvSpPr/>
          <p:nvPr userDrawn="1"/>
        </p:nvSpPr>
        <p:spPr>
          <a:xfrm flipH="1">
            <a:off x="6138332" y="1341438"/>
            <a:ext cx="6053667" cy="5516562"/>
          </a:xfrm>
          <a:prstGeom prst="rect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6E2BDA6-311E-AE6F-1E7F-D210557F9751}"/>
              </a:ext>
            </a:extLst>
          </p:cNvPr>
          <p:cNvSpPr/>
          <p:nvPr userDrawn="1"/>
        </p:nvSpPr>
        <p:spPr>
          <a:xfrm>
            <a:off x="0" y="1341438"/>
            <a:ext cx="6062133" cy="5516562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EC3AE1B-876B-0949-262E-98D1C2BF4209}"/>
              </a:ext>
            </a:extLst>
          </p:cNvPr>
          <p:cNvSpPr txBox="1"/>
          <p:nvPr userDrawn="1"/>
        </p:nvSpPr>
        <p:spPr>
          <a:xfrm>
            <a:off x="11277599" y="879773"/>
            <a:ext cx="789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6CBA965-582B-40F8-A653-4281B1ECBD15}" type="slidenum">
              <a:rPr lang="ru-RU" sz="2400" b="1" kern="120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pPr algn="r"/>
              <a:t>‹#›</a:t>
            </a:fld>
            <a:endParaRPr lang="ru-RU" sz="2400" b="1" kern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250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5F8-5044-4715-B32C-3E612FB105B2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80B72-6011-44D1-A7AA-935B82FE8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620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D5F827-7777-CA7D-FA99-C30112A00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609B00-78E2-DF86-F414-FABD4F565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A84562-29D8-7F3C-1795-F0CD7E8F8C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5EC2203-2624-47C1-8C34-6DA3303912B5}" type="datetime1">
              <a:rPr lang="ru-RU" smtClean="0"/>
              <a:pPr/>
              <a:t>25.03.2025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30F704-0D12-7881-CDA4-3C59B82050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F19653-6AAC-5A70-180E-B0223F23A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A7D0BFA-31FF-4593-97A9-6BE861E8BE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50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74" r:id="rId4"/>
    <p:sldLayoutId id="2147483675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nipkipro.ru/science/support/3635/" TargetMode="External"/><Relationship Id="rId2" Type="http://schemas.openxmlformats.org/officeDocument/2006/relationships/hyperlink" Target="mailto:kuo_416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public206808779" TargetMode="External"/><Relationship Id="rId5" Type="http://schemas.openxmlformats.org/officeDocument/2006/relationships/hyperlink" Target="https://chat.whatsapp.com/FmULNXYJzn2KbiET5YV4PZ" TargetMode="External"/><Relationship Id="rId4" Type="http://schemas.openxmlformats.org/officeDocument/2006/relationships/hyperlink" Target="https://disk.yandex.ru/edit/d/tnKByZfaEDVPdg5sj5jISyPegnqahzm72s0qoIz-cKg6dk5hTGhhQUN1QQ?sk=y7dc85ce36842ef948351aff2e623e9c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sas.ficto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FAFBFD"/>
            </a:gs>
            <a:gs pos="63000">
              <a:srgbClr val="EEF3F7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19F6A4A-EB20-B291-F046-4921130242AF}"/>
              </a:ext>
            </a:extLst>
          </p:cNvPr>
          <p:cNvSpPr txBox="1"/>
          <p:nvPr/>
        </p:nvSpPr>
        <p:spPr>
          <a:xfrm>
            <a:off x="587230" y="2407886"/>
            <a:ext cx="11591363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3600">
                <a:latin typeface="Montserrat Medium" panose="00000600000000000000" pitchFamily="2" charset="-52"/>
              </a:defRPr>
            </a:lvl1pPr>
          </a:lstStyle>
          <a:p>
            <a:r>
              <a:rPr lang="ru-RU" sz="2800" b="1" dirty="0">
                <a:solidFill>
                  <a:srgbClr val="4364D1"/>
                </a:solidFill>
                <a:latin typeface="Arial" panose="020B0604020202020204" pitchFamily="34" charset="0"/>
              </a:rPr>
              <a:t>Управленческие решения по организации </a:t>
            </a:r>
          </a:p>
          <a:p>
            <a:r>
              <a:rPr lang="ru-RU" sz="2800" b="1" dirty="0">
                <a:solidFill>
                  <a:srgbClr val="4364D1"/>
                </a:solidFill>
                <a:latin typeface="Arial" panose="020B0604020202020204" pitchFamily="34" charset="0"/>
              </a:rPr>
              <a:t>работы магистрального направления </a:t>
            </a:r>
          </a:p>
          <a:p>
            <a:r>
              <a:rPr lang="ru-RU" sz="2800" b="1" dirty="0">
                <a:solidFill>
                  <a:srgbClr val="4364D1"/>
                </a:solidFill>
                <a:latin typeface="Arial" panose="020B0604020202020204" pitchFamily="34" charset="0"/>
              </a:rPr>
              <a:t>«Воспитание» в контексте проекта </a:t>
            </a:r>
          </a:p>
          <a:p>
            <a:r>
              <a:rPr lang="ru-RU" sz="2800" b="1" dirty="0">
                <a:solidFill>
                  <a:srgbClr val="4364D1"/>
                </a:solidFill>
                <a:latin typeface="Arial" panose="020B0604020202020204" pitchFamily="34" charset="0"/>
              </a:rPr>
              <a:t>«Школа Минпросвещения России»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727EEAD-0F47-C5D5-8B10-E855577A52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2334" y="346165"/>
            <a:ext cx="1415772" cy="126408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91D0A66-BFDE-C806-D662-979CBABC59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80510"/>
            <a:ext cx="4897949" cy="162629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EE978C2-599E-2365-D66D-0DE6253B36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88636" y="449986"/>
            <a:ext cx="946427" cy="64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1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FA6DCE-E0A1-18A6-541D-A1252A690267}"/>
              </a:ext>
            </a:extLst>
          </p:cNvPr>
          <p:cNvSpPr txBox="1">
            <a:spLocks/>
          </p:cNvSpPr>
          <p:nvPr/>
        </p:nvSpPr>
        <p:spPr>
          <a:xfrm>
            <a:off x="1248623" y="445532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/>
            <a:endParaRPr lang="ru-RU" sz="2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A67049F-EDBA-DB55-A019-6E61D40AE5F7}"/>
              </a:ext>
            </a:extLst>
          </p:cNvPr>
          <p:cNvSpPr txBox="1"/>
          <p:nvPr/>
        </p:nvSpPr>
        <p:spPr>
          <a:xfrm>
            <a:off x="329165" y="445532"/>
            <a:ext cx="107486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Распределение школ Новосибирской области по уровням соответствия статусу «Школа Минпросвещения России» по магистральным направлениям и ключевым условиям, %, по сравнению с 2023 годом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A2CA5F0-3C9D-C292-8FD0-587E44B2A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2406892"/>
            <a:ext cx="11268635" cy="393115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16033E6-8043-1BC3-1665-A36841F2C123}"/>
              </a:ext>
            </a:extLst>
          </p:cNvPr>
          <p:cNvSpPr/>
          <p:nvPr/>
        </p:nvSpPr>
        <p:spPr>
          <a:xfrm>
            <a:off x="959224" y="4455459"/>
            <a:ext cx="10804999" cy="3944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86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1098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2EA44A-F80B-116C-F11E-258156DBB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813" y="555486"/>
            <a:ext cx="11137776" cy="5747027"/>
          </a:xfr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         По сравнению с прошлым годом в целом по Новосибирской области увеличилась доля школ с высоким уровнем соответствия статусу «Школа Минпросвещения России» по магистральному направлению «Воспитание» и составила в 2024 году 24,1%. Наибольшая доля школ с высоким уровнем соответствия отмечена в следующих муниципалитетах: </a:t>
            </a:r>
          </a:p>
          <a:p>
            <a:r>
              <a:rPr lang="ru-RU" dirty="0"/>
              <a:t> г. Бердск – 100% </a:t>
            </a:r>
          </a:p>
          <a:p>
            <a:r>
              <a:rPr lang="ru-RU" dirty="0"/>
              <a:t> р.п. Кольцово – 100% </a:t>
            </a:r>
          </a:p>
          <a:p>
            <a:r>
              <a:rPr lang="ru-RU" dirty="0"/>
              <a:t>Кыштовский район – 60% </a:t>
            </a:r>
          </a:p>
          <a:p>
            <a:r>
              <a:rPr lang="ru-RU" dirty="0"/>
              <a:t>Болотнинский район – 45,5%</a:t>
            </a:r>
          </a:p>
          <a:p>
            <a:r>
              <a:rPr lang="ru-RU" dirty="0"/>
              <a:t>Коченёвский район  - 40%</a:t>
            </a:r>
          </a:p>
          <a:p>
            <a:r>
              <a:rPr lang="ru-RU" dirty="0"/>
              <a:t>Кочковский район – 40%</a:t>
            </a:r>
          </a:p>
        </p:txBody>
      </p:sp>
    </p:spTree>
    <p:extLst>
      <p:ext uri="{BB962C8B-B14F-4D97-AF65-F5344CB8AC3E}">
        <p14:creationId xmlns:p14="http://schemas.microsoft.com/office/powerpoint/2010/main" val="301292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1098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2EA44A-F80B-116C-F11E-258156DBB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813" y="555486"/>
            <a:ext cx="11137776" cy="57470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      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2986B10-6E91-0383-A635-2185349727C1}"/>
              </a:ext>
            </a:extLst>
          </p:cNvPr>
          <p:cNvSpPr txBox="1"/>
          <p:nvPr/>
        </p:nvSpPr>
        <p:spPr>
          <a:xfrm>
            <a:off x="889985" y="535281"/>
            <a:ext cx="10384656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Доля школ с низким уровнем соответствия статусу «Школа Минпросвещения России» по магистральному направлению «Воспитание» составляет в 2024 году всего 0,3 %. Присутствие школ с низким уровнем соответствия направлению отмечено в следующих муниципалитетах: </a:t>
            </a:r>
          </a:p>
          <a:p>
            <a:endParaRPr lang="ru-RU" sz="2400" dirty="0"/>
          </a:p>
          <a:p>
            <a:r>
              <a:rPr lang="ru-RU" sz="2400" dirty="0"/>
              <a:t>Доволенский район – 6,3%</a:t>
            </a:r>
          </a:p>
          <a:p>
            <a:r>
              <a:rPr lang="ru-RU" sz="2400" dirty="0"/>
              <a:t>Маслянинский район – 4,2%</a:t>
            </a:r>
          </a:p>
          <a:p>
            <a:r>
              <a:rPr lang="ru-RU" sz="2400" dirty="0"/>
              <a:t>г. Новосибирск– 0,5%</a:t>
            </a:r>
          </a:p>
          <a:p>
            <a:endParaRPr lang="ru-RU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DF3C8D3-8F3B-7205-E98F-03CACE3D426B}"/>
              </a:ext>
            </a:extLst>
          </p:cNvPr>
          <p:cNvSpPr txBox="1"/>
          <p:nvPr/>
        </p:nvSpPr>
        <p:spPr>
          <a:xfrm>
            <a:off x="889985" y="2526966"/>
            <a:ext cx="5060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E563EDA-9255-12AA-7DC0-10C5ECF398B4}"/>
              </a:ext>
            </a:extLst>
          </p:cNvPr>
          <p:cNvSpPr txBox="1"/>
          <p:nvPr/>
        </p:nvSpPr>
        <p:spPr>
          <a:xfrm>
            <a:off x="684690" y="4753060"/>
            <a:ext cx="1079524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В остальных муниципальных образованиях </a:t>
            </a:r>
            <a:r>
              <a:rPr lang="ru-RU" sz="2800" b="1" dirty="0"/>
              <a:t>нет</a:t>
            </a:r>
            <a:r>
              <a:rPr lang="ru-RU" sz="2800" dirty="0"/>
              <a:t> школ с низким уровнем соответствия </a:t>
            </a:r>
            <a:r>
              <a:rPr lang="ru-RU" sz="2800" b="1" dirty="0"/>
              <a:t>данному направлению</a:t>
            </a:r>
            <a:r>
              <a:rPr lang="ru-RU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698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3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856428CB-040B-EDBE-A960-73B724D1D4C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45119" y="263155"/>
            <a:ext cx="11128899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регионе существенно снизилась доля школ с уровнем соответствия «ниже базового» – с 5,1 % в 2023 году до 0,3 % в 2024 году. Динамика школ по уровням соответствия в разрезе муниципальных районов представлена в таблице: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ADF99D8-0E23-601F-815C-163B5C312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69" y="1352684"/>
            <a:ext cx="7836211" cy="5334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D4A6B51-4A2E-AF52-8D57-9D314FE21F03}"/>
              </a:ext>
            </a:extLst>
          </p:cNvPr>
          <p:cNvSpPr txBox="1"/>
          <p:nvPr/>
        </p:nvSpPr>
        <p:spPr>
          <a:xfrm>
            <a:off x="7996008" y="1352684"/>
            <a:ext cx="413088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Положительная динамика школ с высоким уровнем соответствия зафиксирована в 28 муниципалитетах (80,0 %), существенная (20 </a:t>
            </a:r>
            <a:r>
              <a:rPr lang="ru-RU" sz="1400" dirty="0" err="1"/>
              <a:t>п.п</a:t>
            </a:r>
            <a:r>
              <a:rPr lang="ru-RU" sz="1400" dirty="0"/>
              <a:t>. и более) – в Болотнинском и Кочковском районах, г. Бердске и г. Искитиме. Школы с высоким уровнем соответствия впервые выявлены в Доволенском, Каргатском, Северном, Сузунском и Тогучинском районах.</a:t>
            </a:r>
          </a:p>
          <a:p>
            <a:r>
              <a:rPr lang="ru-RU" sz="1400" dirty="0"/>
              <a:t>Уменьшилась доля школ с высоким уровнем соответствия в Баганском, Барабинском, Искитимском, Татарском и Усть-Таркском районах. </a:t>
            </a:r>
          </a:p>
          <a:p>
            <a:r>
              <a:rPr lang="ru-RU" sz="1400" dirty="0"/>
              <a:t>По сравнению с прошлым годом сократилась доля школ с уровнем соответствия «ниже базового» в 20 муниципалитетах (57,1 %). Из них в </a:t>
            </a:r>
          </a:p>
          <a:p>
            <a:r>
              <a:rPr lang="ru-RU" sz="1400" dirty="0"/>
              <a:t>Барабинском, Болотнинском, Венгеровском, Здвинском, Искитимском, Каргатском, Краснозерском, Куйбышевском, Купинском, Мошковском, Ордынском, Сузунском, Татарском, Тогучинском, Чановском, Чулымском районах, г. Бердске и г. Искитиме в 2024 году не стало школ с уровнем соответствия «ниже базового».</a:t>
            </a:r>
          </a:p>
          <a:p>
            <a:r>
              <a:rPr lang="ru-RU" sz="1400" dirty="0"/>
              <a:t>В 2024 году появились школы с уровнем соответствия «ниже базового» в Доволенском районе.</a:t>
            </a:r>
          </a:p>
        </p:txBody>
      </p:sp>
    </p:spTree>
    <p:extLst>
      <p:ext uri="{BB962C8B-B14F-4D97-AF65-F5344CB8AC3E}">
        <p14:creationId xmlns:p14="http://schemas.microsoft.com/office/powerpoint/2010/main" val="270322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D5100C5-98C6-145E-9CD0-25644B46133B}"/>
              </a:ext>
            </a:extLst>
          </p:cNvPr>
          <p:cNvSpPr txBox="1"/>
          <p:nvPr/>
        </p:nvSpPr>
        <p:spPr>
          <a:xfrm>
            <a:off x="838198" y="1654761"/>
            <a:ext cx="6965272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101828"/>
                </a:solidFill>
                <a:effectLst/>
                <a:latin typeface="Inter"/>
              </a:rPr>
              <a:t>1. Использование государственных символов при обучении и воспитании</a:t>
            </a:r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91AD7C9-95F0-09F0-4F62-84961D5D19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68" y="2189327"/>
            <a:ext cx="6848038" cy="6767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DA33E3-27AF-D812-3860-4C5CEEF186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764" y="3017924"/>
            <a:ext cx="5620999" cy="43285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539985-F0C1-2EBA-4CD4-4226E21C51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8" y="3533779"/>
            <a:ext cx="5620999" cy="9205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E699BDE-011B-F5DC-1E16-5EBD9D569E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53" y="4588732"/>
            <a:ext cx="5620999" cy="4328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CE7EE09-2375-4460-5316-D31C360FD83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909" y="5072244"/>
            <a:ext cx="5620999" cy="6767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51CFCCE-CD2B-526B-01E4-B4A3BBF3A0A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53" y="5835584"/>
            <a:ext cx="5602710" cy="4328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D522A07-EFBC-EEAB-CCD8-29F86AB7A38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67" y="6355063"/>
            <a:ext cx="5627096" cy="4328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1F48567-E943-C356-6BEA-112728599754}"/>
              </a:ext>
            </a:extLst>
          </p:cNvPr>
          <p:cNvSpPr txBox="1"/>
          <p:nvPr/>
        </p:nvSpPr>
        <p:spPr>
          <a:xfrm>
            <a:off x="804667" y="455115"/>
            <a:ext cx="101680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Показатели, по которым большая часть школ получила высокий уровень соответствия:</a:t>
            </a:r>
          </a:p>
        </p:txBody>
      </p:sp>
    </p:spTree>
    <p:extLst>
      <p:ext uri="{BB962C8B-B14F-4D97-AF65-F5344CB8AC3E}">
        <p14:creationId xmlns:p14="http://schemas.microsoft.com/office/powerpoint/2010/main" val="321937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61D59B6-E253-D7CA-3827-B5B6A414C8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6" y="1741747"/>
            <a:ext cx="5647543" cy="43285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04C3983-D54B-E69D-A6D2-E18673941B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6" y="2208801"/>
            <a:ext cx="5647544" cy="9205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A3DF8C0-4912-9F0B-AF3E-1F99F960C69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7" y="3155837"/>
            <a:ext cx="5647543" cy="6767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6D49239-096D-EF00-C240-E8E53F3CB3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8" y="3866752"/>
            <a:ext cx="5647543" cy="43285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654B9C-CCEB-7926-1748-5D8589B03B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8" y="4368006"/>
            <a:ext cx="5647543" cy="4328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BE46B1E-CECE-588B-10F7-49E5ED3E97D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8" y="4806048"/>
            <a:ext cx="5668881" cy="6767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5F45D99-7197-7617-64DC-5D8E24107AE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16" y="5487951"/>
            <a:ext cx="5711556" cy="9205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5ED4EF1-C191-22AB-3028-422F9B7DA58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16" y="6413715"/>
            <a:ext cx="5699363" cy="4328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3FD563E-A565-2244-DB64-46BB87E96E21}"/>
              </a:ext>
            </a:extLst>
          </p:cNvPr>
          <p:cNvSpPr txBox="1"/>
          <p:nvPr/>
        </p:nvSpPr>
        <p:spPr>
          <a:xfrm>
            <a:off x="600416" y="571141"/>
            <a:ext cx="105030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Показатели, по которым присутствуют школы с низким или базовым уровнем соответствия:</a:t>
            </a:r>
          </a:p>
        </p:txBody>
      </p:sp>
    </p:spTree>
    <p:extLst>
      <p:ext uri="{BB962C8B-B14F-4D97-AF65-F5344CB8AC3E}">
        <p14:creationId xmlns:p14="http://schemas.microsoft.com/office/powerpoint/2010/main" val="85292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E061BA2-2871-6517-5E42-CB03FD736688}"/>
              </a:ext>
            </a:extLst>
          </p:cNvPr>
          <p:cNvSpPr txBox="1"/>
          <p:nvPr/>
        </p:nvSpPr>
        <p:spPr>
          <a:xfrm>
            <a:off x="872023" y="334356"/>
            <a:ext cx="104479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Анализ показателей по магистральному направлению «Воспитание» в динамике проведен по кластеру средних ОО, в которых обучаются в т.ч. дети с ОВЗ, инвалиды (1 кластер). Перечень показателей не изменился. С 2 показателей снят статус «критических» (функционирование Совета родителей и Совета обучающихся). Динамика значений показателей представлена на рисунке: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D229D67-4D33-47D9-8171-E89C0A60F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919" y="1883307"/>
            <a:ext cx="6774024" cy="20376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89A4B46-2C6A-DAC2-AA80-CBB710EE5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804" y="3955874"/>
            <a:ext cx="6929763" cy="28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F225FBFE-268C-D258-A7FF-4E4F5AFA5ECF}"/>
              </a:ext>
            </a:extLst>
          </p:cNvPr>
          <p:cNvSpPr txBox="1">
            <a:spLocks/>
          </p:cNvSpPr>
          <p:nvPr/>
        </p:nvSpPr>
        <p:spPr>
          <a:xfrm>
            <a:off x="2121559" y="1953343"/>
            <a:ext cx="9424237" cy="48885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ru-RU" sz="2200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16225784-B050-4E80-A343-64CA525FFB0C}"/>
              </a:ext>
            </a:extLst>
          </p:cNvPr>
          <p:cNvSpPr/>
          <p:nvPr/>
        </p:nvSpPr>
        <p:spPr>
          <a:xfrm>
            <a:off x="1644813" y="2031602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15DE9C42-934C-4562-B7B1-C496439217A4}"/>
              </a:ext>
            </a:extLst>
          </p:cNvPr>
          <p:cNvSpPr/>
          <p:nvPr/>
        </p:nvSpPr>
        <p:spPr>
          <a:xfrm>
            <a:off x="1644813" y="2853649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67EAC345-F227-44AA-9D93-80D85610CE9C}"/>
              </a:ext>
            </a:extLst>
          </p:cNvPr>
          <p:cNvSpPr/>
          <p:nvPr/>
        </p:nvSpPr>
        <p:spPr>
          <a:xfrm>
            <a:off x="1644813" y="3566847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7FC09E14-0064-43F9-A7D4-A2A7544B360B}"/>
              </a:ext>
            </a:extLst>
          </p:cNvPr>
          <p:cNvSpPr/>
          <p:nvPr/>
        </p:nvSpPr>
        <p:spPr>
          <a:xfrm>
            <a:off x="1658845" y="4361104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4E8A9C-8E4D-00C9-FE63-0E00C30B6F60}"/>
              </a:ext>
            </a:extLst>
          </p:cNvPr>
          <p:cNvSpPr txBox="1"/>
          <p:nvPr/>
        </p:nvSpPr>
        <p:spPr>
          <a:xfrm>
            <a:off x="963384" y="457908"/>
            <a:ext cx="10839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Руководителям муниципальных методических объединений заместителей директоров по ВР, при работе с заместителями руководителей по воспитательной работе, рекомендуется обратить внимание на эффективность организации воспитательной деятельности в рамках реализации проекта «Школа Минпросвещения России»: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24C1E1-F63A-159B-DCC2-C9E22850911A}"/>
              </a:ext>
            </a:extLst>
          </p:cNvPr>
          <p:cNvSpPr txBox="1"/>
          <p:nvPr/>
        </p:nvSpPr>
        <p:spPr>
          <a:xfrm>
            <a:off x="2260341" y="1953343"/>
            <a:ext cx="8682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оказывать методическую помощь при разработке и реализации программ краеведения и школьного туризма;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76CDEBB-367C-0B8B-B98C-0B7FB1829D86}"/>
              </a:ext>
            </a:extLst>
          </p:cNvPr>
          <p:cNvSpPr txBox="1"/>
          <p:nvPr/>
        </p:nvSpPr>
        <p:spPr>
          <a:xfrm>
            <a:off x="2260341" y="2799758"/>
            <a:ext cx="8682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помогать налаживать взаимодействие школы и родителей в процессе реализации рабочей программы воспитания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A8063FD-C096-3B95-9BEB-2B4DD244E5CA}"/>
              </a:ext>
            </a:extLst>
          </p:cNvPr>
          <p:cNvSpPr txBox="1"/>
          <p:nvPr/>
        </p:nvSpPr>
        <p:spPr>
          <a:xfrm>
            <a:off x="2260341" y="3520053"/>
            <a:ext cx="8682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организовывать работу по внедрению эффективного опыта создания и функционирования школьных военно-патриотических клубов;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C7B3EDD-A74A-8866-33FB-BECA2765FC28}"/>
              </a:ext>
            </a:extLst>
          </p:cNvPr>
          <p:cNvSpPr txBox="1"/>
          <p:nvPr/>
        </p:nvSpPr>
        <p:spPr>
          <a:xfrm>
            <a:off x="2260341" y="4421608"/>
            <a:ext cx="8682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принимать активное участие в разработке школами программ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6817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FB269BD-DF2F-A2A7-28DA-C93DDDF76B2D}"/>
              </a:ext>
            </a:extLst>
          </p:cNvPr>
          <p:cNvSpPr txBox="1"/>
          <p:nvPr/>
        </p:nvSpPr>
        <p:spPr>
          <a:xfrm>
            <a:off x="963384" y="784480"/>
            <a:ext cx="10839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Инструменты руководителя ММО при организации работы с заместителями директоров, отвечающих за реализацию магистрального направления «Воспитание»: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C7C5BEF9-9897-A4A9-07F0-BBA9786A4ECC}"/>
              </a:ext>
            </a:extLst>
          </p:cNvPr>
          <p:cNvSpPr/>
          <p:nvPr/>
        </p:nvSpPr>
        <p:spPr>
          <a:xfrm>
            <a:off x="1644813" y="2144893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B6D9477-C817-8B61-1FE7-1D39F9557790}"/>
              </a:ext>
            </a:extLst>
          </p:cNvPr>
          <p:cNvSpPr txBox="1"/>
          <p:nvPr/>
        </p:nvSpPr>
        <p:spPr>
          <a:xfrm>
            <a:off x="2269669" y="2220761"/>
            <a:ext cx="8955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Результаты самодиагностики общеобразовательных организаций 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F8BD45A8-71F6-8AC2-CEE6-596A76DE76B0}"/>
              </a:ext>
            </a:extLst>
          </p:cNvPr>
          <p:cNvSpPr/>
          <p:nvPr/>
        </p:nvSpPr>
        <p:spPr>
          <a:xfrm>
            <a:off x="1644813" y="3141900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4300CA3-B305-5206-B182-A47EF03F1A9E}"/>
              </a:ext>
            </a:extLst>
          </p:cNvPr>
          <p:cNvSpPr txBox="1"/>
          <p:nvPr/>
        </p:nvSpPr>
        <p:spPr>
          <a:xfrm>
            <a:off x="2269669" y="3043075"/>
            <a:ext cx="8955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Методические рекомендации по разработке программ развития, разработанные Государственным университетом просвещения.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1F07061-47BD-55DA-0AFA-8671886D76A3}"/>
              </a:ext>
            </a:extLst>
          </p:cNvPr>
          <p:cNvSpPr txBox="1"/>
          <p:nvPr/>
        </p:nvSpPr>
        <p:spPr>
          <a:xfrm>
            <a:off x="2269669" y="3994968"/>
            <a:ext cx="8955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Настольная книга директора школы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D7D8E19-3540-2B03-5C12-440847E6AE5B}"/>
              </a:ext>
            </a:extLst>
          </p:cNvPr>
          <p:cNvSpPr/>
          <p:nvPr/>
        </p:nvSpPr>
        <p:spPr>
          <a:xfrm>
            <a:off x="1644813" y="3964872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AE84A65D-8F71-0BC8-4BCE-038244D48A4E}"/>
              </a:ext>
            </a:extLst>
          </p:cNvPr>
          <p:cNvSpPr/>
          <p:nvPr/>
        </p:nvSpPr>
        <p:spPr>
          <a:xfrm>
            <a:off x="1644813" y="4800350"/>
            <a:ext cx="448682" cy="467786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B50D289-8B4A-55FB-7B1C-4CF20360B180}"/>
              </a:ext>
            </a:extLst>
          </p:cNvPr>
          <p:cNvSpPr txBox="1"/>
          <p:nvPr/>
        </p:nvSpPr>
        <p:spPr>
          <a:xfrm>
            <a:off x="2269669" y="4728144"/>
            <a:ext cx="8955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Методическая поддержка школ – наставников из числа участников «Наставнической Лиги» (по маг. направлению «Воспитание» - </a:t>
            </a:r>
            <a:r>
              <a:rPr lang="ru-RU" sz="1800" dirty="0">
                <a:solidFill>
                  <a:srgbClr val="0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</a:rPr>
              <a:t>МБОУ «Кольцовская школа №5»</a:t>
            </a:r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E0DCFFCD-985A-A45C-5552-341B59F1E5BA}"/>
              </a:ext>
            </a:extLst>
          </p:cNvPr>
          <p:cNvSpPr/>
          <p:nvPr/>
        </p:nvSpPr>
        <p:spPr>
          <a:xfrm>
            <a:off x="1644813" y="5849178"/>
            <a:ext cx="448682" cy="448682"/>
          </a:xfrm>
          <a:prstGeom prst="ellipse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0C22C09-B48F-BACF-6C9B-A909050D6693}"/>
              </a:ext>
            </a:extLst>
          </p:cNvPr>
          <p:cNvSpPr txBox="1"/>
          <p:nvPr/>
        </p:nvSpPr>
        <p:spPr>
          <a:xfrm>
            <a:off x="2269669" y="5750354"/>
            <a:ext cx="8955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Участие в мероприятиях из календаря образовательных событий, организованных региональным координатором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ECDCA95-7665-AD2E-F948-5CA8182747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1607" y="2711494"/>
            <a:ext cx="1038229" cy="10591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F198EFE3-5180-420E-8BAB-65D0AB93A7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679" y="3689406"/>
            <a:ext cx="1067037" cy="105913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9833A15-BEA4-E4E9-8A69-51CB15DD6A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831" y="5374475"/>
            <a:ext cx="1410291" cy="12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3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2D8503-CFBD-7738-FB53-3C0677793B92}"/>
              </a:ext>
            </a:extLst>
          </p:cNvPr>
          <p:cNvSpPr txBox="1">
            <a:spLocks/>
          </p:cNvSpPr>
          <p:nvPr/>
        </p:nvSpPr>
        <p:spPr>
          <a:xfrm>
            <a:off x="662886" y="373008"/>
            <a:ext cx="10851089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rPr>
              <a:t>КОНТАКТЫ: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BBF72A0-EFF6-D304-F1F4-BD7DAE45B3DD}"/>
              </a:ext>
            </a:extLst>
          </p:cNvPr>
          <p:cNvSpPr txBox="1"/>
          <p:nvPr/>
        </p:nvSpPr>
        <p:spPr>
          <a:xfrm>
            <a:off x="662886" y="1969185"/>
            <a:ext cx="1189341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Проректор по учебной работе ГАУ ДПО НСО НИПКиПРО</a:t>
            </a:r>
          </a:p>
          <a:p>
            <a:r>
              <a:rPr lang="ru-RU" dirty="0"/>
              <a:t>Поцукова Татьяна Анатольевна – 83832230735</a:t>
            </a:r>
          </a:p>
          <a:p>
            <a:endParaRPr lang="ru-RU" dirty="0"/>
          </a:p>
          <a:p>
            <a:r>
              <a:rPr lang="ru-RU" dirty="0"/>
              <a:t>Методист ректората ГАУ ДПО НСО НИПКИПРО </a:t>
            </a:r>
          </a:p>
          <a:p>
            <a:r>
              <a:rPr lang="ru-RU" dirty="0"/>
              <a:t>Лоскутова Марина Викторовна  - 83832230735, 89231764845</a:t>
            </a:r>
          </a:p>
          <a:p>
            <a:endParaRPr lang="ru-RU" dirty="0"/>
          </a:p>
          <a:p>
            <a:r>
              <a:rPr lang="ru-RU" dirty="0"/>
              <a:t>Электронная почта регионального координатора: </a:t>
            </a:r>
            <a:r>
              <a:rPr lang="ru-RU" dirty="0">
                <a:hlinkClick r:id="rId2"/>
              </a:rPr>
              <a:t>kuo_416@mail.ru</a:t>
            </a:r>
            <a:r>
              <a:rPr lang="ru-RU" dirty="0"/>
              <a:t> 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Сайт регионального координатора: Школа Минпросвещения России: </a:t>
            </a:r>
            <a:r>
              <a:rPr lang="en-US" dirty="0">
                <a:hlinkClick r:id="rId3"/>
              </a:rPr>
              <a:t>https://nipkipro.ru/science/support/3635/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Контакты муниципальных операторов проекта: </a:t>
            </a:r>
            <a:r>
              <a:rPr lang="en-US" dirty="0">
                <a:hlinkClick r:id="rId4"/>
              </a:rPr>
              <a:t>https://disk.yandex.ru/edit/d/tnKByZfaEDVPdg5sj5jISyPegnqahzm72s0qoIz-cKg6dk5hTGhhQUN1QQ?sk=y7dc85ce36842ef948351aff2e623e9c8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Оперативный чат: </a:t>
            </a:r>
            <a:r>
              <a:rPr lang="ru-RU" dirty="0">
                <a:hlinkClick r:id="rId5"/>
              </a:rPr>
              <a:t>https://chat.whatsapp.com/FmULNXYJzn2KbiET5YV4PZ</a:t>
            </a:r>
            <a:r>
              <a:rPr lang="ru-RU" dirty="0"/>
              <a:t>  </a:t>
            </a:r>
          </a:p>
          <a:p>
            <a:endParaRPr lang="ru-RU" dirty="0"/>
          </a:p>
          <a:p>
            <a:r>
              <a:rPr lang="ru-RU" dirty="0"/>
              <a:t>Страница в социальных сетях: </a:t>
            </a:r>
            <a:r>
              <a:rPr lang="en-US" dirty="0">
                <a:hlinkClick r:id="rId6"/>
              </a:rPr>
              <a:t>https://vk.com/public206808779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67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94FA5E0-5AD6-2317-4AD7-F9D9749B761F}"/>
              </a:ext>
            </a:extLst>
          </p:cNvPr>
          <p:cNvSpPr txBox="1"/>
          <p:nvPr/>
        </p:nvSpPr>
        <p:spPr>
          <a:xfrm>
            <a:off x="640977" y="2260702"/>
            <a:ext cx="9758082" cy="351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      В Российской Федерации с 2022 года с целью создания равных условий для реализации единого образовательного пространства для каждого обучающегося независимо от социальных и экономических факторов, его места жительства, достатка семьи, укомплектованности и материальной обеспеченности школы реализуется проект «Школа Минпросвещения России».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      Реализация проекта предусматривает выполнение общеобразовательными организациями основных требований государственной политики в сфере общего образования. </a:t>
            </a:r>
            <a:endParaRPr lang="ru-RU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4F2CCF5-535D-1265-C2FB-B8F761A7E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054" y="4287372"/>
            <a:ext cx="1514674" cy="13693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A461AA6-BE51-3B56-85FD-D855B683DC40}"/>
              </a:ext>
            </a:extLst>
          </p:cNvPr>
          <p:cNvSpPr txBox="1"/>
          <p:nvPr/>
        </p:nvSpPr>
        <p:spPr>
          <a:xfrm>
            <a:off x="9097147" y="5656729"/>
            <a:ext cx="1487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Федеральная страница проекта «ШМП»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CF85D6F-162B-32C5-B2CF-09B00FD3F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466" y="4287371"/>
            <a:ext cx="1390922" cy="1369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C206BDC-7B5C-9164-9CDC-9C9BFEED8AE2}"/>
              </a:ext>
            </a:extLst>
          </p:cNvPr>
          <p:cNvSpPr txBox="1"/>
          <p:nvPr/>
        </p:nvSpPr>
        <p:spPr>
          <a:xfrm>
            <a:off x="10605807" y="5656729"/>
            <a:ext cx="1487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Региональная страница проекта «ШМП»</a:t>
            </a:r>
          </a:p>
        </p:txBody>
      </p:sp>
    </p:spTree>
    <p:extLst>
      <p:ext uri="{BB962C8B-B14F-4D97-AF65-F5344CB8AC3E}">
        <p14:creationId xmlns:p14="http://schemas.microsoft.com/office/powerpoint/2010/main" val="376330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5BDCCE6-0B1D-1776-C4E2-295EFC0E99CB}"/>
              </a:ext>
            </a:extLst>
          </p:cNvPr>
          <p:cNvSpPr txBox="1"/>
          <p:nvPr/>
        </p:nvSpPr>
        <p:spPr>
          <a:xfrm>
            <a:off x="947737" y="2874330"/>
            <a:ext cx="10153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Желаем удачи </a:t>
            </a:r>
          </a:p>
          <a:p>
            <a:pPr algn="ctr"/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в реализации проекта!</a:t>
            </a:r>
          </a:p>
        </p:txBody>
      </p:sp>
    </p:spTree>
    <p:extLst>
      <p:ext uri="{BB962C8B-B14F-4D97-AF65-F5344CB8AC3E}">
        <p14:creationId xmlns:p14="http://schemas.microsoft.com/office/powerpoint/2010/main" val="260575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D33665-E6D5-CCCC-E7F3-05601B1830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786" y="1854436"/>
            <a:ext cx="10295102" cy="465702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CBE0261-C58F-6856-191F-BF54534A974F}"/>
              </a:ext>
            </a:extLst>
          </p:cNvPr>
          <p:cNvSpPr/>
          <p:nvPr/>
        </p:nvSpPr>
        <p:spPr>
          <a:xfrm>
            <a:off x="976786" y="591688"/>
            <a:ext cx="10480372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Нормативная база реализации проекта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на территории Новосибирской области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25FB30-E93B-601F-D65E-0E9754EBB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0954" y="0"/>
            <a:ext cx="5446279" cy="7073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6D433C5-CDF7-2746-8D68-4BC9C151A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011" y="0"/>
            <a:ext cx="6972991" cy="707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FAFBFD"/>
            </a:gs>
            <a:gs pos="63000">
              <a:srgbClr val="EEF3F7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5A8FB33-A5F7-0521-796F-32272E7C4AA8}"/>
              </a:ext>
            </a:extLst>
          </p:cNvPr>
          <p:cNvSpPr/>
          <p:nvPr/>
        </p:nvSpPr>
        <p:spPr>
          <a:xfrm>
            <a:off x="1019175" y="576682"/>
            <a:ext cx="10437983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Количество школ, участвующих в Проекте 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на территории Новосибирской области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60F77306-3563-4A29-860E-ABA693F0890E}"/>
              </a:ext>
            </a:extLst>
          </p:cNvPr>
          <p:cNvSpPr txBox="1">
            <a:spLocks/>
          </p:cNvSpPr>
          <p:nvPr/>
        </p:nvSpPr>
        <p:spPr>
          <a:xfrm>
            <a:off x="1019175" y="2269040"/>
            <a:ext cx="4334878" cy="929485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72000" bIns="108000" rtlCol="0" anchor="ctr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ru-RU" dirty="0"/>
              <a:t>Апрель 2022 г. – </a:t>
            </a:r>
            <a:r>
              <a:rPr lang="ru-RU" sz="2800" b="1" dirty="0"/>
              <a:t>12</a:t>
            </a:r>
            <a:r>
              <a:rPr lang="ru-RU" b="1" dirty="0"/>
              <a:t> </a:t>
            </a:r>
            <a:r>
              <a:rPr lang="ru-RU" dirty="0"/>
              <a:t>школ,</a:t>
            </a:r>
            <a:br>
              <a:rPr lang="ru-RU" dirty="0"/>
            </a:br>
            <a:r>
              <a:rPr lang="ru-RU" dirty="0"/>
              <a:t>попавших под капитальный ремонт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EAE3DC5A-8A81-41F9-8223-E8718B6C7D3D}"/>
              </a:ext>
            </a:extLst>
          </p:cNvPr>
          <p:cNvSpPr txBox="1">
            <a:spLocks/>
          </p:cNvSpPr>
          <p:nvPr/>
        </p:nvSpPr>
        <p:spPr>
          <a:xfrm>
            <a:off x="1019175" y="3415571"/>
            <a:ext cx="4334878" cy="828883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72000" bIns="108000" rtlCol="0" anchor="ctr"/>
          <a:lstStyle>
            <a:defPPr>
              <a:defRPr lang="ru-RU"/>
            </a:defPPr>
            <a:lvl1pPr>
              <a:defRPr>
                <a:latin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Июль – август 2022 г. – 113 школ</a:t>
            </a:r>
            <a:br>
              <a:rPr lang="ru-RU" dirty="0"/>
            </a:br>
            <a:r>
              <a:rPr lang="ru-RU" dirty="0"/>
              <a:t>(10 % от общего количества школ)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40715CB6-97A8-4347-8E50-FE1EA673B790}"/>
              </a:ext>
            </a:extLst>
          </p:cNvPr>
          <p:cNvSpPr txBox="1">
            <a:spLocks/>
          </p:cNvSpPr>
          <p:nvPr/>
        </p:nvSpPr>
        <p:spPr>
          <a:xfrm>
            <a:off x="1019175" y="4562102"/>
            <a:ext cx="4334878" cy="828883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72000" bIns="108000" rtlCol="0" anchor="ctr"/>
          <a:lstStyle>
            <a:defPPr>
              <a:defRPr lang="ru-RU"/>
            </a:defPPr>
            <a:lvl1pPr>
              <a:defRPr>
                <a:latin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Сентябрь 2023 – 771 школа</a:t>
            </a:r>
            <a:br>
              <a:rPr lang="ru-RU" dirty="0"/>
            </a:br>
            <a:r>
              <a:rPr lang="ru-RU" dirty="0"/>
              <a:t>(80 % от общего количества школ)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B48A2C77-0591-4C1C-9C34-2DFE125A3B6F}"/>
              </a:ext>
            </a:extLst>
          </p:cNvPr>
          <p:cNvSpPr txBox="1">
            <a:spLocks/>
          </p:cNvSpPr>
          <p:nvPr/>
        </p:nvSpPr>
        <p:spPr>
          <a:xfrm>
            <a:off x="1019175" y="5708632"/>
            <a:ext cx="4334878" cy="828883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72000" bIns="108000" rtlCol="0" anchor="ctr"/>
          <a:lstStyle>
            <a:defPPr>
              <a:defRPr lang="ru-RU"/>
            </a:defPPr>
            <a:lvl1pPr>
              <a:defRPr>
                <a:latin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Май </a:t>
            </a:r>
            <a:r>
              <a:rPr lang="ru-RU" dirty="0" smtClean="0"/>
              <a:t>2024 </a:t>
            </a:r>
            <a:r>
              <a:rPr lang="ru-RU" dirty="0"/>
              <a:t>– 875 школ</a:t>
            </a:r>
            <a:br>
              <a:rPr lang="ru-RU" dirty="0"/>
            </a:br>
            <a:r>
              <a:rPr lang="ru-RU" dirty="0"/>
              <a:t>(90 % от общего количества школ)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BB3DFC4C-EEC3-41DD-959D-34997D1DD90D}"/>
              </a:ext>
            </a:extLst>
          </p:cNvPr>
          <p:cNvGrpSpPr/>
          <p:nvPr/>
        </p:nvGrpSpPr>
        <p:grpSpPr>
          <a:xfrm>
            <a:off x="5528303" y="5774663"/>
            <a:ext cx="709863" cy="709863"/>
            <a:chOff x="-649706" y="-577517"/>
            <a:chExt cx="709863" cy="709863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xmlns="" id="{BE993649-B5BF-4820-BB5E-A1935FB2B1D0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xmlns="" id="{B91A9A3B-4203-467D-9012-C0B6F2695AE7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20" name="Google Shape;31410;p83">
                <a:extLst>
                  <a:ext uri="{FF2B5EF4-FFF2-40B4-BE49-F238E27FC236}">
                    <a16:creationId xmlns:a16="http://schemas.microsoft.com/office/drawing/2014/main" xmlns="" id="{815399CE-B1C8-4BA3-9413-7C7AB9345D93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411;p83">
                <a:extLst>
                  <a:ext uri="{FF2B5EF4-FFF2-40B4-BE49-F238E27FC236}">
                    <a16:creationId xmlns:a16="http://schemas.microsoft.com/office/drawing/2014/main" xmlns="" id="{2B6325A6-2B69-482D-8281-8AEA9E4829CA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1412;p83">
                <a:extLst>
                  <a:ext uri="{FF2B5EF4-FFF2-40B4-BE49-F238E27FC236}">
                    <a16:creationId xmlns:a16="http://schemas.microsoft.com/office/drawing/2014/main" xmlns="" id="{CADA15C6-D57C-448E-B636-0275FD3F0703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F53FCC0-FE08-4C28-91AB-435E9741D7B9}"/>
              </a:ext>
            </a:extLst>
          </p:cNvPr>
          <p:cNvGrpSpPr/>
          <p:nvPr/>
        </p:nvGrpSpPr>
        <p:grpSpPr>
          <a:xfrm>
            <a:off x="6383363" y="5774663"/>
            <a:ext cx="709863" cy="709863"/>
            <a:chOff x="-649706" y="-577517"/>
            <a:chExt cx="709863" cy="709863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CF8EE70D-B69D-4F72-A2CF-95F5D0E6C972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xmlns="" id="{6C988BB8-E07E-452B-8018-3FC631058B45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30" name="Google Shape;31410;p83">
                <a:extLst>
                  <a:ext uri="{FF2B5EF4-FFF2-40B4-BE49-F238E27FC236}">
                    <a16:creationId xmlns:a16="http://schemas.microsoft.com/office/drawing/2014/main" xmlns="" id="{2890C52E-06C5-46D6-8F6F-742B6DB09FC0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411;p83">
                <a:extLst>
                  <a:ext uri="{FF2B5EF4-FFF2-40B4-BE49-F238E27FC236}">
                    <a16:creationId xmlns:a16="http://schemas.microsoft.com/office/drawing/2014/main" xmlns="" id="{D8A3990C-5376-4829-818C-34587560297A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412;p83">
                <a:extLst>
                  <a:ext uri="{FF2B5EF4-FFF2-40B4-BE49-F238E27FC236}">
                    <a16:creationId xmlns:a16="http://schemas.microsoft.com/office/drawing/2014/main" xmlns="" id="{C8912610-2F09-424A-A3DE-9B4653F244B6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54338E41-B9C0-4733-B666-1BE4DBE4B509}"/>
              </a:ext>
            </a:extLst>
          </p:cNvPr>
          <p:cNvGrpSpPr/>
          <p:nvPr/>
        </p:nvGrpSpPr>
        <p:grpSpPr>
          <a:xfrm>
            <a:off x="7238423" y="5774663"/>
            <a:ext cx="709863" cy="709863"/>
            <a:chOff x="-649706" y="-577517"/>
            <a:chExt cx="709863" cy="709863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xmlns="" id="{AF91901E-310B-4397-B5C7-6339BAAFDA09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xmlns="" id="{CCE3B4BF-4B39-466F-86F7-FB374E3B60E5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36" name="Google Shape;31410;p83">
                <a:extLst>
                  <a:ext uri="{FF2B5EF4-FFF2-40B4-BE49-F238E27FC236}">
                    <a16:creationId xmlns:a16="http://schemas.microsoft.com/office/drawing/2014/main" xmlns="" id="{87D9C6FB-B853-4D12-A8A6-BD97CE4C1088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411;p83">
                <a:extLst>
                  <a:ext uri="{FF2B5EF4-FFF2-40B4-BE49-F238E27FC236}">
                    <a16:creationId xmlns:a16="http://schemas.microsoft.com/office/drawing/2014/main" xmlns="" id="{004DFB9C-522D-44F7-ACFA-0A6DA1BC7409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412;p83">
                <a:extLst>
                  <a:ext uri="{FF2B5EF4-FFF2-40B4-BE49-F238E27FC236}">
                    <a16:creationId xmlns:a16="http://schemas.microsoft.com/office/drawing/2014/main" xmlns="" id="{AD3E111F-7294-4DCD-A1FD-C9B9EC4A454D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F2A58C0A-5C44-45DC-97BE-AE6A36BAC28C}"/>
              </a:ext>
            </a:extLst>
          </p:cNvPr>
          <p:cNvGrpSpPr/>
          <p:nvPr/>
        </p:nvGrpSpPr>
        <p:grpSpPr>
          <a:xfrm>
            <a:off x="8093483" y="5774663"/>
            <a:ext cx="709863" cy="709863"/>
            <a:chOff x="-649706" y="-577517"/>
            <a:chExt cx="709863" cy="709863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CDD648DA-CAEA-4C34-8717-C0078053C591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xmlns="" id="{3E069490-748F-44B6-957A-D4985AE9E9DD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42" name="Google Shape;31410;p83">
                <a:extLst>
                  <a:ext uri="{FF2B5EF4-FFF2-40B4-BE49-F238E27FC236}">
                    <a16:creationId xmlns:a16="http://schemas.microsoft.com/office/drawing/2014/main" xmlns="" id="{23E7A36E-C70C-4596-AF9B-9033272B4D2D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411;p83">
                <a:extLst>
                  <a:ext uri="{FF2B5EF4-FFF2-40B4-BE49-F238E27FC236}">
                    <a16:creationId xmlns:a16="http://schemas.microsoft.com/office/drawing/2014/main" xmlns="" id="{9A9BD74D-7519-4F3B-812C-97D5D5AB1A04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412;p83">
                <a:extLst>
                  <a:ext uri="{FF2B5EF4-FFF2-40B4-BE49-F238E27FC236}">
                    <a16:creationId xmlns:a16="http://schemas.microsoft.com/office/drawing/2014/main" xmlns="" id="{69A58D7C-8CC9-4AA7-AA83-7D9F1D9C8010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xmlns="" id="{A7BFBBA8-9273-485C-8EBD-A6F81752DAAE}"/>
              </a:ext>
            </a:extLst>
          </p:cNvPr>
          <p:cNvGrpSpPr/>
          <p:nvPr/>
        </p:nvGrpSpPr>
        <p:grpSpPr>
          <a:xfrm>
            <a:off x="8948543" y="5774663"/>
            <a:ext cx="709863" cy="709863"/>
            <a:chOff x="-649706" y="-577517"/>
            <a:chExt cx="709863" cy="709863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xmlns="" id="{7CA69ED9-62D5-488B-82B8-3DC6456605D3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xmlns="" id="{85394083-EAC9-4451-942C-FD67A551C387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48" name="Google Shape;31410;p83">
                <a:extLst>
                  <a:ext uri="{FF2B5EF4-FFF2-40B4-BE49-F238E27FC236}">
                    <a16:creationId xmlns:a16="http://schemas.microsoft.com/office/drawing/2014/main" xmlns="" id="{8E421B79-C83B-4A03-8292-A726A6961B1F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411;p83">
                <a:extLst>
                  <a:ext uri="{FF2B5EF4-FFF2-40B4-BE49-F238E27FC236}">
                    <a16:creationId xmlns:a16="http://schemas.microsoft.com/office/drawing/2014/main" xmlns="" id="{99929297-23EE-42A7-9631-F87365F47607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412;p83">
                <a:extLst>
                  <a:ext uri="{FF2B5EF4-FFF2-40B4-BE49-F238E27FC236}">
                    <a16:creationId xmlns:a16="http://schemas.microsoft.com/office/drawing/2014/main" xmlns="" id="{5C59AD65-9AF8-40BC-BA01-EFEB76B17184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xmlns="" id="{AC3B2DE3-AB95-4904-BCB8-E50A9903B392}"/>
              </a:ext>
            </a:extLst>
          </p:cNvPr>
          <p:cNvGrpSpPr/>
          <p:nvPr/>
        </p:nvGrpSpPr>
        <p:grpSpPr>
          <a:xfrm>
            <a:off x="9803603" y="5774663"/>
            <a:ext cx="709863" cy="709863"/>
            <a:chOff x="-649706" y="-577517"/>
            <a:chExt cx="709863" cy="709863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xmlns="" id="{702D3D33-7720-4865-B745-C9A5071A7B68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xmlns="" id="{6E2384A6-71BD-4E99-A5F9-47B361C3E41A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54" name="Google Shape;31410;p83">
                <a:extLst>
                  <a:ext uri="{FF2B5EF4-FFF2-40B4-BE49-F238E27FC236}">
                    <a16:creationId xmlns:a16="http://schemas.microsoft.com/office/drawing/2014/main" xmlns="" id="{D7282325-7697-4A64-9BA7-6A0869214D7F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411;p83">
                <a:extLst>
                  <a:ext uri="{FF2B5EF4-FFF2-40B4-BE49-F238E27FC236}">
                    <a16:creationId xmlns:a16="http://schemas.microsoft.com/office/drawing/2014/main" xmlns="" id="{411EEC65-67E9-4B7F-AF3F-96475FFEBB0A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412;p83">
                <a:extLst>
                  <a:ext uri="{FF2B5EF4-FFF2-40B4-BE49-F238E27FC236}">
                    <a16:creationId xmlns:a16="http://schemas.microsoft.com/office/drawing/2014/main" xmlns="" id="{40C52310-2958-4D22-B263-84095ACAF23A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xmlns="" id="{E66BBB93-E1E9-46C3-8B33-DC2956458D4E}"/>
              </a:ext>
            </a:extLst>
          </p:cNvPr>
          <p:cNvGrpSpPr/>
          <p:nvPr/>
        </p:nvGrpSpPr>
        <p:grpSpPr>
          <a:xfrm>
            <a:off x="10658663" y="5774663"/>
            <a:ext cx="709863" cy="709863"/>
            <a:chOff x="-649706" y="-577517"/>
            <a:chExt cx="709863" cy="709863"/>
          </a:xfrm>
        </p:grpSpPr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xmlns="" id="{B5544B3F-F377-4C45-B4CB-FAD5D70938D4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xmlns="" id="{46821C6F-B592-48F1-A83A-55666E0461FB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60" name="Google Shape;31410;p83">
                <a:extLst>
                  <a:ext uri="{FF2B5EF4-FFF2-40B4-BE49-F238E27FC236}">
                    <a16:creationId xmlns:a16="http://schemas.microsoft.com/office/drawing/2014/main" xmlns="" id="{698F0DAF-DC73-4407-A10E-BF3E027CF8BA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411;p83">
                <a:extLst>
                  <a:ext uri="{FF2B5EF4-FFF2-40B4-BE49-F238E27FC236}">
                    <a16:creationId xmlns:a16="http://schemas.microsoft.com/office/drawing/2014/main" xmlns="" id="{B4AC10E5-E5CC-4B63-89B6-0082C2E0A9E6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412;p83">
                <a:extLst>
                  <a:ext uri="{FF2B5EF4-FFF2-40B4-BE49-F238E27FC236}">
                    <a16:creationId xmlns:a16="http://schemas.microsoft.com/office/drawing/2014/main" xmlns="" id="{115F7349-A4E0-4FBF-8B31-8D61C9CF9564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xmlns="" id="{6D2177F9-A5B3-4C86-808A-78A13828DAB5}"/>
              </a:ext>
            </a:extLst>
          </p:cNvPr>
          <p:cNvGrpSpPr/>
          <p:nvPr/>
        </p:nvGrpSpPr>
        <p:grpSpPr>
          <a:xfrm>
            <a:off x="5528303" y="4620130"/>
            <a:ext cx="709863" cy="709863"/>
            <a:chOff x="-649706" y="-577517"/>
            <a:chExt cx="709863" cy="709863"/>
          </a:xfrm>
        </p:grpSpPr>
        <p:sp>
          <p:nvSpPr>
            <p:cNvPr id="64" name="Овал 63">
              <a:extLst>
                <a:ext uri="{FF2B5EF4-FFF2-40B4-BE49-F238E27FC236}">
                  <a16:creationId xmlns:a16="http://schemas.microsoft.com/office/drawing/2014/main" xmlns="" id="{70F7C526-1912-46FD-9B28-A0E830D184C4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xmlns="" id="{A8488D8F-8807-4344-9C3B-B9AC0E9CD86D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66" name="Google Shape;31410;p83">
                <a:extLst>
                  <a:ext uri="{FF2B5EF4-FFF2-40B4-BE49-F238E27FC236}">
                    <a16:creationId xmlns:a16="http://schemas.microsoft.com/office/drawing/2014/main" xmlns="" id="{3EE373A6-EB33-4C26-B09D-43B3B4DFD84E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411;p83">
                <a:extLst>
                  <a:ext uri="{FF2B5EF4-FFF2-40B4-BE49-F238E27FC236}">
                    <a16:creationId xmlns:a16="http://schemas.microsoft.com/office/drawing/2014/main" xmlns="" id="{3035FC40-FF80-47D0-A675-61A9B090A674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412;p83">
                <a:extLst>
                  <a:ext uri="{FF2B5EF4-FFF2-40B4-BE49-F238E27FC236}">
                    <a16:creationId xmlns:a16="http://schemas.microsoft.com/office/drawing/2014/main" xmlns="" id="{019AEAB8-51E4-4FFE-9CD9-EA64E7749B9C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xmlns="" id="{FE52D132-9420-4304-8E18-4B277D65A97A}"/>
              </a:ext>
            </a:extLst>
          </p:cNvPr>
          <p:cNvGrpSpPr/>
          <p:nvPr/>
        </p:nvGrpSpPr>
        <p:grpSpPr>
          <a:xfrm>
            <a:off x="6383363" y="4620130"/>
            <a:ext cx="709863" cy="709863"/>
            <a:chOff x="-649706" y="-577517"/>
            <a:chExt cx="709863" cy="709863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xmlns="" id="{321728E3-8980-4E95-9AEA-03E87ABFDA8E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xmlns="" id="{B2298517-929F-498C-8E86-8EEAB5F2EC8F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72" name="Google Shape;31410;p83">
                <a:extLst>
                  <a:ext uri="{FF2B5EF4-FFF2-40B4-BE49-F238E27FC236}">
                    <a16:creationId xmlns:a16="http://schemas.microsoft.com/office/drawing/2014/main" xmlns="" id="{E4E41E8E-EFED-418F-BFC6-6E6BE499789D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411;p83">
                <a:extLst>
                  <a:ext uri="{FF2B5EF4-FFF2-40B4-BE49-F238E27FC236}">
                    <a16:creationId xmlns:a16="http://schemas.microsoft.com/office/drawing/2014/main" xmlns="" id="{0610E53C-9E50-4D9F-A450-B552AFC3AEBB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412;p83">
                <a:extLst>
                  <a:ext uri="{FF2B5EF4-FFF2-40B4-BE49-F238E27FC236}">
                    <a16:creationId xmlns:a16="http://schemas.microsoft.com/office/drawing/2014/main" xmlns="" id="{2D7FF09D-3DFE-498E-8F53-6D838BD6BC71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" name="Группа 74">
            <a:extLst>
              <a:ext uri="{FF2B5EF4-FFF2-40B4-BE49-F238E27FC236}">
                <a16:creationId xmlns:a16="http://schemas.microsoft.com/office/drawing/2014/main" xmlns="" id="{F7BD2C61-C49E-42CC-A3D1-282219C54255}"/>
              </a:ext>
            </a:extLst>
          </p:cNvPr>
          <p:cNvGrpSpPr/>
          <p:nvPr/>
        </p:nvGrpSpPr>
        <p:grpSpPr>
          <a:xfrm>
            <a:off x="7238423" y="4620130"/>
            <a:ext cx="709863" cy="709863"/>
            <a:chOff x="-649706" y="-577517"/>
            <a:chExt cx="709863" cy="709863"/>
          </a:xfrm>
        </p:grpSpPr>
        <p:sp>
          <p:nvSpPr>
            <p:cNvPr id="76" name="Овал 75">
              <a:extLst>
                <a:ext uri="{FF2B5EF4-FFF2-40B4-BE49-F238E27FC236}">
                  <a16:creationId xmlns:a16="http://schemas.microsoft.com/office/drawing/2014/main" xmlns="" id="{037D445C-BE72-40DF-A741-C1955E6289E2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xmlns="" id="{2591781C-E684-4E02-AF84-C9877B326C6F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78" name="Google Shape;31410;p83">
                <a:extLst>
                  <a:ext uri="{FF2B5EF4-FFF2-40B4-BE49-F238E27FC236}">
                    <a16:creationId xmlns:a16="http://schemas.microsoft.com/office/drawing/2014/main" xmlns="" id="{F3A8C62F-5BE3-4197-ACCC-395AC87A8250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31411;p83">
                <a:extLst>
                  <a:ext uri="{FF2B5EF4-FFF2-40B4-BE49-F238E27FC236}">
                    <a16:creationId xmlns:a16="http://schemas.microsoft.com/office/drawing/2014/main" xmlns="" id="{FE87E207-7D25-44A9-801C-74E8DCCA2F38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31412;p83">
                <a:extLst>
                  <a:ext uri="{FF2B5EF4-FFF2-40B4-BE49-F238E27FC236}">
                    <a16:creationId xmlns:a16="http://schemas.microsoft.com/office/drawing/2014/main" xmlns="" id="{ABEC16AA-2F43-48DD-8F68-ABF382E7E883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" name="Группа 80">
            <a:extLst>
              <a:ext uri="{FF2B5EF4-FFF2-40B4-BE49-F238E27FC236}">
                <a16:creationId xmlns:a16="http://schemas.microsoft.com/office/drawing/2014/main" xmlns="" id="{8B66C6A8-DB62-4241-B02A-83BC70588A49}"/>
              </a:ext>
            </a:extLst>
          </p:cNvPr>
          <p:cNvGrpSpPr/>
          <p:nvPr/>
        </p:nvGrpSpPr>
        <p:grpSpPr>
          <a:xfrm>
            <a:off x="8093483" y="4620130"/>
            <a:ext cx="709863" cy="709863"/>
            <a:chOff x="-649706" y="-577517"/>
            <a:chExt cx="709863" cy="709863"/>
          </a:xfrm>
        </p:grpSpPr>
        <p:sp>
          <p:nvSpPr>
            <p:cNvPr id="82" name="Овал 81">
              <a:extLst>
                <a:ext uri="{FF2B5EF4-FFF2-40B4-BE49-F238E27FC236}">
                  <a16:creationId xmlns:a16="http://schemas.microsoft.com/office/drawing/2014/main" xmlns="" id="{1DB4F643-3903-49AD-9779-B3DC8F766277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83" name="Группа 82">
              <a:extLst>
                <a:ext uri="{FF2B5EF4-FFF2-40B4-BE49-F238E27FC236}">
                  <a16:creationId xmlns:a16="http://schemas.microsoft.com/office/drawing/2014/main" xmlns="" id="{955A1044-F9DB-42B2-AE81-13C957C60C04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84" name="Google Shape;31410;p83">
                <a:extLst>
                  <a:ext uri="{FF2B5EF4-FFF2-40B4-BE49-F238E27FC236}">
                    <a16:creationId xmlns:a16="http://schemas.microsoft.com/office/drawing/2014/main" xmlns="" id="{5940D64E-2EEF-469C-8E1C-49541F25F5D4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411;p83">
                <a:extLst>
                  <a:ext uri="{FF2B5EF4-FFF2-40B4-BE49-F238E27FC236}">
                    <a16:creationId xmlns:a16="http://schemas.microsoft.com/office/drawing/2014/main" xmlns="" id="{15C2DE22-47DD-44A3-AF8F-E310462E4AAA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412;p83">
                <a:extLst>
                  <a:ext uri="{FF2B5EF4-FFF2-40B4-BE49-F238E27FC236}">
                    <a16:creationId xmlns:a16="http://schemas.microsoft.com/office/drawing/2014/main" xmlns="" id="{346252B7-B1F5-43E0-82F1-312C039E69A0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xmlns="" id="{BF895235-D69F-4A43-8C26-4E564B8E3EB6}"/>
              </a:ext>
            </a:extLst>
          </p:cNvPr>
          <p:cNvGrpSpPr/>
          <p:nvPr/>
        </p:nvGrpSpPr>
        <p:grpSpPr>
          <a:xfrm>
            <a:off x="8948543" y="4620130"/>
            <a:ext cx="709863" cy="709863"/>
            <a:chOff x="-649706" y="-577517"/>
            <a:chExt cx="709863" cy="709863"/>
          </a:xfrm>
        </p:grpSpPr>
        <p:sp>
          <p:nvSpPr>
            <p:cNvPr id="88" name="Овал 87">
              <a:extLst>
                <a:ext uri="{FF2B5EF4-FFF2-40B4-BE49-F238E27FC236}">
                  <a16:creationId xmlns:a16="http://schemas.microsoft.com/office/drawing/2014/main" xmlns="" id="{6218B193-C4AE-498A-A214-6B5A6B9D92F0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xmlns="" id="{64C5A578-BF71-443A-9C29-71C1CBF7118A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90" name="Google Shape;31410;p83">
                <a:extLst>
                  <a:ext uri="{FF2B5EF4-FFF2-40B4-BE49-F238E27FC236}">
                    <a16:creationId xmlns:a16="http://schemas.microsoft.com/office/drawing/2014/main" xmlns="" id="{014CA442-F4C1-4A01-97C7-CA4F151BBEC7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411;p83">
                <a:extLst>
                  <a:ext uri="{FF2B5EF4-FFF2-40B4-BE49-F238E27FC236}">
                    <a16:creationId xmlns:a16="http://schemas.microsoft.com/office/drawing/2014/main" xmlns="" id="{D41B920B-6874-4CAC-924A-C95310B396FA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412;p83">
                <a:extLst>
                  <a:ext uri="{FF2B5EF4-FFF2-40B4-BE49-F238E27FC236}">
                    <a16:creationId xmlns:a16="http://schemas.microsoft.com/office/drawing/2014/main" xmlns="" id="{36400213-0B8E-4608-8777-A88B2EFBBD4D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5" name="Группа 104">
            <a:extLst>
              <a:ext uri="{FF2B5EF4-FFF2-40B4-BE49-F238E27FC236}">
                <a16:creationId xmlns:a16="http://schemas.microsoft.com/office/drawing/2014/main" xmlns="" id="{C47FD5A2-614B-4626-8B38-2C5F2E48D571}"/>
              </a:ext>
            </a:extLst>
          </p:cNvPr>
          <p:cNvGrpSpPr/>
          <p:nvPr/>
        </p:nvGrpSpPr>
        <p:grpSpPr>
          <a:xfrm>
            <a:off x="5528303" y="3471456"/>
            <a:ext cx="709863" cy="709863"/>
            <a:chOff x="-649706" y="-577517"/>
            <a:chExt cx="709863" cy="709863"/>
          </a:xfrm>
        </p:grpSpPr>
        <p:sp>
          <p:nvSpPr>
            <p:cNvPr id="106" name="Овал 105">
              <a:extLst>
                <a:ext uri="{FF2B5EF4-FFF2-40B4-BE49-F238E27FC236}">
                  <a16:creationId xmlns:a16="http://schemas.microsoft.com/office/drawing/2014/main" xmlns="" id="{0A62B045-AD37-4A46-8E99-41683BEC841B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07" name="Группа 106">
              <a:extLst>
                <a:ext uri="{FF2B5EF4-FFF2-40B4-BE49-F238E27FC236}">
                  <a16:creationId xmlns:a16="http://schemas.microsoft.com/office/drawing/2014/main" xmlns="" id="{C76AF15D-BE20-4F4F-8E3A-CABD5DE3E4BF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08" name="Google Shape;31410;p83">
                <a:extLst>
                  <a:ext uri="{FF2B5EF4-FFF2-40B4-BE49-F238E27FC236}">
                    <a16:creationId xmlns:a16="http://schemas.microsoft.com/office/drawing/2014/main" xmlns="" id="{3315D400-E70B-4058-A3A1-E17BD6604CD6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31411;p83">
                <a:extLst>
                  <a:ext uri="{FF2B5EF4-FFF2-40B4-BE49-F238E27FC236}">
                    <a16:creationId xmlns:a16="http://schemas.microsoft.com/office/drawing/2014/main" xmlns="" id="{607B0022-707E-4585-842F-1FB9AB578EC1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31412;p83">
                <a:extLst>
                  <a:ext uri="{FF2B5EF4-FFF2-40B4-BE49-F238E27FC236}">
                    <a16:creationId xmlns:a16="http://schemas.microsoft.com/office/drawing/2014/main" xmlns="" id="{E833C7B1-8BE6-4BA2-BC00-42E2522C6A1E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xmlns="" id="{D333D0D2-F0BF-4D75-9204-6FD754E23DC1}"/>
              </a:ext>
            </a:extLst>
          </p:cNvPr>
          <p:cNvGrpSpPr/>
          <p:nvPr/>
        </p:nvGrpSpPr>
        <p:grpSpPr>
          <a:xfrm>
            <a:off x="6383363" y="3471456"/>
            <a:ext cx="709863" cy="709863"/>
            <a:chOff x="-649706" y="-577517"/>
            <a:chExt cx="709863" cy="709863"/>
          </a:xfrm>
        </p:grpSpPr>
        <p:sp>
          <p:nvSpPr>
            <p:cNvPr id="112" name="Овал 111">
              <a:extLst>
                <a:ext uri="{FF2B5EF4-FFF2-40B4-BE49-F238E27FC236}">
                  <a16:creationId xmlns:a16="http://schemas.microsoft.com/office/drawing/2014/main" xmlns="" id="{E6E7595F-0456-49AC-8179-AB9B43F9309C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13" name="Группа 112">
              <a:extLst>
                <a:ext uri="{FF2B5EF4-FFF2-40B4-BE49-F238E27FC236}">
                  <a16:creationId xmlns:a16="http://schemas.microsoft.com/office/drawing/2014/main" xmlns="" id="{E29CB60E-CF3F-46A5-8224-F25C2318FFF7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14" name="Google Shape;31410;p83">
                <a:extLst>
                  <a:ext uri="{FF2B5EF4-FFF2-40B4-BE49-F238E27FC236}">
                    <a16:creationId xmlns:a16="http://schemas.microsoft.com/office/drawing/2014/main" xmlns="" id="{5A495461-B469-4181-9A88-7E02430CC53E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31411;p83">
                <a:extLst>
                  <a:ext uri="{FF2B5EF4-FFF2-40B4-BE49-F238E27FC236}">
                    <a16:creationId xmlns:a16="http://schemas.microsoft.com/office/drawing/2014/main" xmlns="" id="{77B5CB0A-DE59-4AED-A4EC-1D3BA39AA343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31412;p83">
                <a:extLst>
                  <a:ext uri="{FF2B5EF4-FFF2-40B4-BE49-F238E27FC236}">
                    <a16:creationId xmlns:a16="http://schemas.microsoft.com/office/drawing/2014/main" xmlns="" id="{84939190-E0B2-43C5-B5A8-D35D9FAB44EE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xmlns="" id="{5804667A-0063-44A4-BFF9-838A59D4FF79}"/>
              </a:ext>
            </a:extLst>
          </p:cNvPr>
          <p:cNvGrpSpPr/>
          <p:nvPr/>
        </p:nvGrpSpPr>
        <p:grpSpPr>
          <a:xfrm>
            <a:off x="7238423" y="3471456"/>
            <a:ext cx="709863" cy="709863"/>
            <a:chOff x="-649706" y="-577517"/>
            <a:chExt cx="709863" cy="709863"/>
          </a:xfrm>
        </p:grpSpPr>
        <p:sp>
          <p:nvSpPr>
            <p:cNvPr id="118" name="Овал 117">
              <a:extLst>
                <a:ext uri="{FF2B5EF4-FFF2-40B4-BE49-F238E27FC236}">
                  <a16:creationId xmlns:a16="http://schemas.microsoft.com/office/drawing/2014/main" xmlns="" id="{9702CC90-8A90-4F8B-B77A-FE5EDF421E54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19" name="Группа 118">
              <a:extLst>
                <a:ext uri="{FF2B5EF4-FFF2-40B4-BE49-F238E27FC236}">
                  <a16:creationId xmlns:a16="http://schemas.microsoft.com/office/drawing/2014/main" xmlns="" id="{42574171-9CBB-433F-847E-A3CEEED8E966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20" name="Google Shape;31410;p83">
                <a:extLst>
                  <a:ext uri="{FF2B5EF4-FFF2-40B4-BE49-F238E27FC236}">
                    <a16:creationId xmlns:a16="http://schemas.microsoft.com/office/drawing/2014/main" xmlns="" id="{75A3188C-6310-44D6-B718-8FDD11AB12B1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1411;p83">
                <a:extLst>
                  <a:ext uri="{FF2B5EF4-FFF2-40B4-BE49-F238E27FC236}">
                    <a16:creationId xmlns:a16="http://schemas.microsoft.com/office/drawing/2014/main" xmlns="" id="{DC1AA4A7-A115-4C2B-A258-17C156F1F660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31412;p83">
                <a:extLst>
                  <a:ext uri="{FF2B5EF4-FFF2-40B4-BE49-F238E27FC236}">
                    <a16:creationId xmlns:a16="http://schemas.microsoft.com/office/drawing/2014/main" xmlns="" id="{EF89B6F2-931B-45E7-88FF-C62384C1B2E2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xmlns="" id="{1D059174-00D6-471B-9E8F-CD9ED9DB04FF}"/>
              </a:ext>
            </a:extLst>
          </p:cNvPr>
          <p:cNvGrpSpPr/>
          <p:nvPr/>
        </p:nvGrpSpPr>
        <p:grpSpPr>
          <a:xfrm>
            <a:off x="5528303" y="2371570"/>
            <a:ext cx="709863" cy="709863"/>
            <a:chOff x="-649706" y="-577517"/>
            <a:chExt cx="709863" cy="709863"/>
          </a:xfrm>
        </p:grpSpPr>
        <p:sp>
          <p:nvSpPr>
            <p:cNvPr id="148" name="Овал 147">
              <a:extLst>
                <a:ext uri="{FF2B5EF4-FFF2-40B4-BE49-F238E27FC236}">
                  <a16:creationId xmlns:a16="http://schemas.microsoft.com/office/drawing/2014/main" xmlns="" id="{B2B8040D-4141-4935-8052-F1B43C192651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49" name="Группа 148">
              <a:extLst>
                <a:ext uri="{FF2B5EF4-FFF2-40B4-BE49-F238E27FC236}">
                  <a16:creationId xmlns:a16="http://schemas.microsoft.com/office/drawing/2014/main" xmlns="" id="{E210CBE1-A72A-440C-9340-F995D33FC717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50" name="Google Shape;31410;p83">
                <a:extLst>
                  <a:ext uri="{FF2B5EF4-FFF2-40B4-BE49-F238E27FC236}">
                    <a16:creationId xmlns:a16="http://schemas.microsoft.com/office/drawing/2014/main" xmlns="" id="{7CA8FE13-2A98-4C1B-A332-BCDE3F3F822F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31411;p83">
                <a:extLst>
                  <a:ext uri="{FF2B5EF4-FFF2-40B4-BE49-F238E27FC236}">
                    <a16:creationId xmlns:a16="http://schemas.microsoft.com/office/drawing/2014/main" xmlns="" id="{CFA4D3BD-7109-4013-A4E2-268F89B157A4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31412;p83">
                <a:extLst>
                  <a:ext uri="{FF2B5EF4-FFF2-40B4-BE49-F238E27FC236}">
                    <a16:creationId xmlns:a16="http://schemas.microsoft.com/office/drawing/2014/main" xmlns="" id="{0C525CFF-ECDA-402C-AAB4-FF2EA9BA16DB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Группа 152">
            <a:extLst>
              <a:ext uri="{FF2B5EF4-FFF2-40B4-BE49-F238E27FC236}">
                <a16:creationId xmlns:a16="http://schemas.microsoft.com/office/drawing/2014/main" xmlns="" id="{21E3A5D6-3532-4706-88D4-273EBB2AA500}"/>
              </a:ext>
            </a:extLst>
          </p:cNvPr>
          <p:cNvGrpSpPr/>
          <p:nvPr/>
        </p:nvGrpSpPr>
        <p:grpSpPr>
          <a:xfrm>
            <a:off x="6383363" y="2371570"/>
            <a:ext cx="709863" cy="709863"/>
            <a:chOff x="-649706" y="-577517"/>
            <a:chExt cx="709863" cy="709863"/>
          </a:xfrm>
        </p:grpSpPr>
        <p:sp>
          <p:nvSpPr>
            <p:cNvPr id="154" name="Овал 153">
              <a:extLst>
                <a:ext uri="{FF2B5EF4-FFF2-40B4-BE49-F238E27FC236}">
                  <a16:creationId xmlns:a16="http://schemas.microsoft.com/office/drawing/2014/main" xmlns="" id="{8DC5C418-A551-4827-9D3B-9215049AB07A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55" name="Группа 154">
              <a:extLst>
                <a:ext uri="{FF2B5EF4-FFF2-40B4-BE49-F238E27FC236}">
                  <a16:creationId xmlns:a16="http://schemas.microsoft.com/office/drawing/2014/main" xmlns="" id="{7E4B3426-A8EE-40A9-8DD1-5EBAB2EAD9BA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56" name="Google Shape;31410;p83">
                <a:extLst>
                  <a:ext uri="{FF2B5EF4-FFF2-40B4-BE49-F238E27FC236}">
                    <a16:creationId xmlns:a16="http://schemas.microsoft.com/office/drawing/2014/main" xmlns="" id="{BF1852F3-DF8E-4BC2-88AE-DED2E3D50C27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31411;p83">
                <a:extLst>
                  <a:ext uri="{FF2B5EF4-FFF2-40B4-BE49-F238E27FC236}">
                    <a16:creationId xmlns:a16="http://schemas.microsoft.com/office/drawing/2014/main" xmlns="" id="{0FB75D36-D56A-4986-97BF-254574366A6E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31412;p83">
                <a:extLst>
                  <a:ext uri="{FF2B5EF4-FFF2-40B4-BE49-F238E27FC236}">
                    <a16:creationId xmlns:a16="http://schemas.microsoft.com/office/drawing/2014/main" xmlns="" id="{89A5E95C-D9BB-4CEB-AFA5-345D405DC442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9" name="Группа 188">
            <a:extLst>
              <a:ext uri="{FF2B5EF4-FFF2-40B4-BE49-F238E27FC236}">
                <a16:creationId xmlns:a16="http://schemas.microsoft.com/office/drawing/2014/main" xmlns="" id="{B7384053-7EDD-4177-9FFD-FAC92FAE7C32}"/>
              </a:ext>
            </a:extLst>
          </p:cNvPr>
          <p:cNvGrpSpPr/>
          <p:nvPr/>
        </p:nvGrpSpPr>
        <p:grpSpPr>
          <a:xfrm>
            <a:off x="8083859" y="3471456"/>
            <a:ext cx="709863" cy="709863"/>
            <a:chOff x="-649706" y="-577517"/>
            <a:chExt cx="709863" cy="709863"/>
          </a:xfrm>
        </p:grpSpPr>
        <p:sp>
          <p:nvSpPr>
            <p:cNvPr id="190" name="Овал 189">
              <a:extLst>
                <a:ext uri="{FF2B5EF4-FFF2-40B4-BE49-F238E27FC236}">
                  <a16:creationId xmlns:a16="http://schemas.microsoft.com/office/drawing/2014/main" xmlns="" id="{CAD6C0AA-5B24-4562-9AAD-B3D403F60BD9}"/>
                </a:ext>
              </a:extLst>
            </p:cNvPr>
            <p:cNvSpPr/>
            <p:nvPr/>
          </p:nvSpPr>
          <p:spPr>
            <a:xfrm>
              <a:off x="-649706" y="-577517"/>
              <a:ext cx="709863" cy="709863"/>
            </a:xfrm>
            <a:prstGeom prst="ellipse">
              <a:avLst/>
            </a:prstGeom>
            <a:gradFill flip="none" rotWithShape="1">
              <a:gsLst>
                <a:gs pos="17000">
                  <a:srgbClr val="B710C6"/>
                </a:gs>
                <a:gs pos="63000">
                  <a:srgbClr val="7225C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</a:endParaRPr>
            </a:p>
          </p:txBody>
        </p:sp>
        <p:grpSp>
          <p:nvGrpSpPr>
            <p:cNvPr id="191" name="Группа 190">
              <a:extLst>
                <a:ext uri="{FF2B5EF4-FFF2-40B4-BE49-F238E27FC236}">
                  <a16:creationId xmlns:a16="http://schemas.microsoft.com/office/drawing/2014/main" xmlns="" id="{EC32A995-1BE7-421B-A9F1-09BBB2C93EF0}"/>
                </a:ext>
              </a:extLst>
            </p:cNvPr>
            <p:cNvGrpSpPr/>
            <p:nvPr/>
          </p:nvGrpSpPr>
          <p:grpSpPr>
            <a:xfrm>
              <a:off x="-536706" y="-525814"/>
              <a:ext cx="483864" cy="472088"/>
              <a:chOff x="-487965" y="1041424"/>
              <a:chExt cx="975929" cy="952178"/>
            </a:xfrm>
          </p:grpSpPr>
          <p:sp>
            <p:nvSpPr>
              <p:cNvPr id="192" name="Google Shape;31410;p83">
                <a:extLst>
                  <a:ext uri="{FF2B5EF4-FFF2-40B4-BE49-F238E27FC236}">
                    <a16:creationId xmlns:a16="http://schemas.microsoft.com/office/drawing/2014/main" xmlns="" id="{F7126E33-2E22-46E7-9CC4-BCA5BF0C8C3D}"/>
                  </a:ext>
                </a:extLst>
              </p:cNvPr>
              <p:cNvSpPr/>
              <p:nvPr/>
            </p:nvSpPr>
            <p:spPr>
              <a:xfrm>
                <a:off x="-487965" y="1041424"/>
                <a:ext cx="975929" cy="952178"/>
              </a:xfrm>
              <a:custGeom>
                <a:avLst/>
                <a:gdLst/>
                <a:ahLst/>
                <a:cxnLst/>
                <a:rect l="l" t="t" r="r" b="b"/>
                <a:pathLst>
                  <a:path w="14053" h="13711" extrusionOk="0">
                    <a:moveTo>
                      <a:pt x="6763" y="403"/>
                    </a:moveTo>
                    <a:lnTo>
                      <a:pt x="6763" y="1179"/>
                    </a:lnTo>
                    <a:lnTo>
                      <a:pt x="5212" y="1179"/>
                    </a:lnTo>
                    <a:cubicBezTo>
                      <a:pt x="5150" y="1179"/>
                      <a:pt x="5119" y="1117"/>
                      <a:pt x="5119" y="1086"/>
                    </a:cubicBezTo>
                    <a:lnTo>
                      <a:pt x="5119" y="496"/>
                    </a:lnTo>
                    <a:cubicBezTo>
                      <a:pt x="5119" y="434"/>
                      <a:pt x="5150" y="403"/>
                      <a:pt x="5212" y="403"/>
                    </a:cubicBezTo>
                    <a:close/>
                    <a:moveTo>
                      <a:pt x="6949" y="2637"/>
                    </a:moveTo>
                    <a:lnTo>
                      <a:pt x="10888" y="6669"/>
                    </a:lnTo>
                    <a:lnTo>
                      <a:pt x="10206" y="6669"/>
                    </a:lnTo>
                    <a:lnTo>
                      <a:pt x="7104" y="3505"/>
                    </a:lnTo>
                    <a:cubicBezTo>
                      <a:pt x="7073" y="3474"/>
                      <a:pt x="7011" y="3443"/>
                      <a:pt x="6949" y="3443"/>
                    </a:cubicBezTo>
                    <a:cubicBezTo>
                      <a:pt x="6887" y="3443"/>
                      <a:pt x="6856" y="3474"/>
                      <a:pt x="6794" y="3505"/>
                    </a:cubicBezTo>
                    <a:lnTo>
                      <a:pt x="3816" y="6669"/>
                    </a:lnTo>
                    <a:lnTo>
                      <a:pt x="3134" y="6669"/>
                    </a:lnTo>
                    <a:lnTo>
                      <a:pt x="6949" y="2637"/>
                    </a:lnTo>
                    <a:close/>
                    <a:moveTo>
                      <a:pt x="3692" y="7041"/>
                    </a:moveTo>
                    <a:lnTo>
                      <a:pt x="3692" y="8716"/>
                    </a:lnTo>
                    <a:lnTo>
                      <a:pt x="466" y="8716"/>
                    </a:lnTo>
                    <a:lnTo>
                      <a:pt x="1148" y="7103"/>
                    </a:lnTo>
                    <a:cubicBezTo>
                      <a:pt x="1148" y="7072"/>
                      <a:pt x="1179" y="7041"/>
                      <a:pt x="1210" y="7041"/>
                    </a:cubicBezTo>
                    <a:close/>
                    <a:moveTo>
                      <a:pt x="1521" y="10267"/>
                    </a:moveTo>
                    <a:cubicBezTo>
                      <a:pt x="1614" y="10267"/>
                      <a:pt x="1676" y="10329"/>
                      <a:pt x="1676" y="10392"/>
                    </a:cubicBezTo>
                    <a:lnTo>
                      <a:pt x="1676" y="11694"/>
                    </a:lnTo>
                    <a:cubicBezTo>
                      <a:pt x="1676" y="11756"/>
                      <a:pt x="1614" y="11818"/>
                      <a:pt x="1521" y="11818"/>
                    </a:cubicBezTo>
                    <a:lnTo>
                      <a:pt x="807" y="11818"/>
                    </a:lnTo>
                    <a:lnTo>
                      <a:pt x="807" y="10267"/>
                    </a:lnTo>
                    <a:close/>
                    <a:moveTo>
                      <a:pt x="13215" y="10267"/>
                    </a:moveTo>
                    <a:lnTo>
                      <a:pt x="13215" y="11818"/>
                    </a:lnTo>
                    <a:lnTo>
                      <a:pt x="12501" y="11818"/>
                    </a:lnTo>
                    <a:cubicBezTo>
                      <a:pt x="12408" y="11818"/>
                      <a:pt x="12377" y="11787"/>
                      <a:pt x="12377" y="11694"/>
                    </a:cubicBezTo>
                    <a:lnTo>
                      <a:pt x="12377" y="10392"/>
                    </a:lnTo>
                    <a:cubicBezTo>
                      <a:pt x="12346" y="10329"/>
                      <a:pt x="12408" y="10267"/>
                      <a:pt x="12501" y="10267"/>
                    </a:cubicBezTo>
                    <a:close/>
                    <a:moveTo>
                      <a:pt x="6794" y="9740"/>
                    </a:moveTo>
                    <a:lnTo>
                      <a:pt x="6825" y="13276"/>
                    </a:lnTo>
                    <a:lnTo>
                      <a:pt x="5708" y="13276"/>
                    </a:lnTo>
                    <a:lnTo>
                      <a:pt x="5708" y="9926"/>
                    </a:lnTo>
                    <a:cubicBezTo>
                      <a:pt x="5708" y="9833"/>
                      <a:pt x="5801" y="9740"/>
                      <a:pt x="5894" y="9740"/>
                    </a:cubicBezTo>
                    <a:close/>
                    <a:moveTo>
                      <a:pt x="8097" y="9771"/>
                    </a:moveTo>
                    <a:cubicBezTo>
                      <a:pt x="8190" y="9771"/>
                      <a:pt x="8283" y="9833"/>
                      <a:pt x="8283" y="9926"/>
                    </a:cubicBezTo>
                    <a:lnTo>
                      <a:pt x="8314" y="13276"/>
                    </a:lnTo>
                    <a:lnTo>
                      <a:pt x="7197" y="13276"/>
                    </a:lnTo>
                    <a:lnTo>
                      <a:pt x="7197" y="9771"/>
                    </a:lnTo>
                    <a:close/>
                    <a:moveTo>
                      <a:pt x="6980" y="3940"/>
                    </a:moveTo>
                    <a:lnTo>
                      <a:pt x="9927" y="6948"/>
                    </a:lnTo>
                    <a:lnTo>
                      <a:pt x="9927" y="13276"/>
                    </a:lnTo>
                    <a:lnTo>
                      <a:pt x="8717" y="13276"/>
                    </a:lnTo>
                    <a:lnTo>
                      <a:pt x="8717" y="9926"/>
                    </a:lnTo>
                    <a:cubicBezTo>
                      <a:pt x="8717" y="9616"/>
                      <a:pt x="8438" y="9337"/>
                      <a:pt x="8128" y="9337"/>
                    </a:cubicBezTo>
                    <a:lnTo>
                      <a:pt x="5925" y="9337"/>
                    </a:lnTo>
                    <a:cubicBezTo>
                      <a:pt x="5584" y="9337"/>
                      <a:pt x="5336" y="9616"/>
                      <a:pt x="5336" y="9926"/>
                    </a:cubicBezTo>
                    <a:lnTo>
                      <a:pt x="5336" y="13276"/>
                    </a:lnTo>
                    <a:lnTo>
                      <a:pt x="4095" y="13276"/>
                    </a:lnTo>
                    <a:lnTo>
                      <a:pt x="4095" y="11787"/>
                    </a:lnTo>
                    <a:cubicBezTo>
                      <a:pt x="4095" y="11648"/>
                      <a:pt x="3994" y="11578"/>
                      <a:pt x="3894" y="11578"/>
                    </a:cubicBezTo>
                    <a:cubicBezTo>
                      <a:pt x="3793" y="11578"/>
                      <a:pt x="3692" y="11648"/>
                      <a:pt x="3692" y="11787"/>
                    </a:cubicBezTo>
                    <a:lnTo>
                      <a:pt x="3692" y="13276"/>
                    </a:lnTo>
                    <a:lnTo>
                      <a:pt x="931" y="13276"/>
                    </a:lnTo>
                    <a:cubicBezTo>
                      <a:pt x="869" y="13276"/>
                      <a:pt x="807" y="13214"/>
                      <a:pt x="807" y="13121"/>
                    </a:cubicBezTo>
                    <a:lnTo>
                      <a:pt x="807" y="12253"/>
                    </a:lnTo>
                    <a:lnTo>
                      <a:pt x="1521" y="12253"/>
                    </a:lnTo>
                    <a:cubicBezTo>
                      <a:pt x="1831" y="12253"/>
                      <a:pt x="2048" y="12005"/>
                      <a:pt x="2048" y="11694"/>
                    </a:cubicBezTo>
                    <a:lnTo>
                      <a:pt x="2048" y="10392"/>
                    </a:lnTo>
                    <a:cubicBezTo>
                      <a:pt x="2048" y="10081"/>
                      <a:pt x="1800" y="9864"/>
                      <a:pt x="1521" y="9864"/>
                    </a:cubicBezTo>
                    <a:lnTo>
                      <a:pt x="807" y="9864"/>
                    </a:lnTo>
                    <a:lnTo>
                      <a:pt x="807" y="9120"/>
                    </a:lnTo>
                    <a:lnTo>
                      <a:pt x="3692" y="9120"/>
                    </a:lnTo>
                    <a:lnTo>
                      <a:pt x="3692" y="10950"/>
                    </a:lnTo>
                    <a:cubicBezTo>
                      <a:pt x="3692" y="11074"/>
                      <a:pt x="3793" y="11136"/>
                      <a:pt x="3894" y="11136"/>
                    </a:cubicBezTo>
                    <a:cubicBezTo>
                      <a:pt x="3994" y="11136"/>
                      <a:pt x="4095" y="11074"/>
                      <a:pt x="4095" y="10950"/>
                    </a:cubicBezTo>
                    <a:lnTo>
                      <a:pt x="4095" y="6917"/>
                    </a:lnTo>
                    <a:lnTo>
                      <a:pt x="6980" y="3940"/>
                    </a:lnTo>
                    <a:close/>
                    <a:moveTo>
                      <a:pt x="12812" y="7041"/>
                    </a:moveTo>
                    <a:cubicBezTo>
                      <a:pt x="12843" y="7041"/>
                      <a:pt x="12874" y="7072"/>
                      <a:pt x="12905" y="7103"/>
                    </a:cubicBezTo>
                    <a:lnTo>
                      <a:pt x="13556" y="8716"/>
                    </a:lnTo>
                    <a:lnTo>
                      <a:pt x="12688" y="8716"/>
                    </a:lnTo>
                    <a:cubicBezTo>
                      <a:pt x="12563" y="8716"/>
                      <a:pt x="12470" y="8810"/>
                      <a:pt x="12470" y="8934"/>
                    </a:cubicBezTo>
                    <a:cubicBezTo>
                      <a:pt x="12470" y="9027"/>
                      <a:pt x="12563" y="9120"/>
                      <a:pt x="12688" y="9120"/>
                    </a:cubicBezTo>
                    <a:lnTo>
                      <a:pt x="13215" y="9120"/>
                    </a:lnTo>
                    <a:lnTo>
                      <a:pt x="13215" y="9864"/>
                    </a:lnTo>
                    <a:lnTo>
                      <a:pt x="12501" y="9864"/>
                    </a:lnTo>
                    <a:cubicBezTo>
                      <a:pt x="12191" y="9864"/>
                      <a:pt x="11974" y="10112"/>
                      <a:pt x="11974" y="10392"/>
                    </a:cubicBezTo>
                    <a:lnTo>
                      <a:pt x="11974" y="11694"/>
                    </a:lnTo>
                    <a:cubicBezTo>
                      <a:pt x="11974" y="12005"/>
                      <a:pt x="12191" y="12222"/>
                      <a:pt x="12501" y="12222"/>
                    </a:cubicBezTo>
                    <a:lnTo>
                      <a:pt x="13215" y="12222"/>
                    </a:lnTo>
                    <a:lnTo>
                      <a:pt x="13215" y="13121"/>
                    </a:lnTo>
                    <a:cubicBezTo>
                      <a:pt x="13215" y="13183"/>
                      <a:pt x="13153" y="13245"/>
                      <a:pt x="13091" y="13245"/>
                    </a:cubicBezTo>
                    <a:lnTo>
                      <a:pt x="13091" y="13276"/>
                    </a:lnTo>
                    <a:lnTo>
                      <a:pt x="10330" y="13276"/>
                    </a:lnTo>
                    <a:lnTo>
                      <a:pt x="10330" y="9120"/>
                    </a:lnTo>
                    <a:lnTo>
                      <a:pt x="11850" y="9120"/>
                    </a:lnTo>
                    <a:cubicBezTo>
                      <a:pt x="11974" y="9120"/>
                      <a:pt x="12067" y="9027"/>
                      <a:pt x="12067" y="8934"/>
                    </a:cubicBezTo>
                    <a:cubicBezTo>
                      <a:pt x="12067" y="8810"/>
                      <a:pt x="11974" y="8716"/>
                      <a:pt x="11850" y="8716"/>
                    </a:cubicBezTo>
                    <a:lnTo>
                      <a:pt x="10330" y="8716"/>
                    </a:lnTo>
                    <a:lnTo>
                      <a:pt x="10330" y="7041"/>
                    </a:lnTo>
                    <a:close/>
                    <a:moveTo>
                      <a:pt x="5212" y="0"/>
                    </a:moveTo>
                    <a:cubicBezTo>
                      <a:pt x="4933" y="0"/>
                      <a:pt x="4716" y="217"/>
                      <a:pt x="4716" y="496"/>
                    </a:cubicBezTo>
                    <a:lnTo>
                      <a:pt x="4716" y="1086"/>
                    </a:lnTo>
                    <a:cubicBezTo>
                      <a:pt x="4716" y="1365"/>
                      <a:pt x="4933" y="1582"/>
                      <a:pt x="5212" y="1582"/>
                    </a:cubicBezTo>
                    <a:lnTo>
                      <a:pt x="6763" y="1582"/>
                    </a:lnTo>
                    <a:lnTo>
                      <a:pt x="6763" y="2265"/>
                    </a:lnTo>
                    <a:lnTo>
                      <a:pt x="2544" y="6669"/>
                    </a:lnTo>
                    <a:lnTo>
                      <a:pt x="1210" y="6669"/>
                    </a:lnTo>
                    <a:cubicBezTo>
                      <a:pt x="1188" y="6666"/>
                      <a:pt x="1166" y="6665"/>
                      <a:pt x="1145" y="6665"/>
                    </a:cubicBezTo>
                    <a:cubicBezTo>
                      <a:pt x="957" y="6665"/>
                      <a:pt x="801" y="6784"/>
                      <a:pt x="745" y="6979"/>
                    </a:cubicBezTo>
                    <a:lnTo>
                      <a:pt x="63" y="8654"/>
                    </a:lnTo>
                    <a:cubicBezTo>
                      <a:pt x="1" y="8748"/>
                      <a:pt x="32" y="8903"/>
                      <a:pt x="94" y="8996"/>
                    </a:cubicBezTo>
                    <a:cubicBezTo>
                      <a:pt x="156" y="9089"/>
                      <a:pt x="249" y="9151"/>
                      <a:pt x="373" y="9151"/>
                    </a:cubicBezTo>
                    <a:lnTo>
                      <a:pt x="373" y="13152"/>
                    </a:lnTo>
                    <a:cubicBezTo>
                      <a:pt x="373" y="13462"/>
                      <a:pt x="621" y="13711"/>
                      <a:pt x="931" y="13711"/>
                    </a:cubicBezTo>
                    <a:lnTo>
                      <a:pt x="13091" y="13711"/>
                    </a:lnTo>
                    <a:cubicBezTo>
                      <a:pt x="13370" y="13711"/>
                      <a:pt x="13618" y="13462"/>
                      <a:pt x="13618" y="13152"/>
                    </a:cubicBezTo>
                    <a:lnTo>
                      <a:pt x="13618" y="9120"/>
                    </a:lnTo>
                    <a:cubicBezTo>
                      <a:pt x="13866" y="9120"/>
                      <a:pt x="14052" y="8872"/>
                      <a:pt x="13959" y="8623"/>
                    </a:cubicBezTo>
                    <a:lnTo>
                      <a:pt x="13277" y="6948"/>
                    </a:lnTo>
                    <a:cubicBezTo>
                      <a:pt x="13184" y="6762"/>
                      <a:pt x="12998" y="6638"/>
                      <a:pt x="12812" y="6638"/>
                    </a:cubicBezTo>
                    <a:lnTo>
                      <a:pt x="11447" y="6638"/>
                    </a:lnTo>
                    <a:lnTo>
                      <a:pt x="7166" y="2265"/>
                    </a:lnTo>
                    <a:lnTo>
                      <a:pt x="7166" y="186"/>
                    </a:lnTo>
                    <a:cubicBezTo>
                      <a:pt x="7166" y="93"/>
                      <a:pt x="7073" y="0"/>
                      <a:pt x="69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31411;p83">
                <a:extLst>
                  <a:ext uri="{FF2B5EF4-FFF2-40B4-BE49-F238E27FC236}">
                    <a16:creationId xmlns:a16="http://schemas.microsoft.com/office/drawing/2014/main" xmlns="" id="{DBC97914-0989-444A-A1F0-421CE8ECBD6B}"/>
                  </a:ext>
                </a:extLst>
              </p:cNvPr>
              <p:cNvSpPr/>
              <p:nvPr/>
            </p:nvSpPr>
            <p:spPr>
              <a:xfrm>
                <a:off x="-130386" y="1435601"/>
                <a:ext cx="221950" cy="190491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743" extrusionOk="0">
                    <a:moveTo>
                      <a:pt x="1815" y="435"/>
                    </a:moveTo>
                    <a:cubicBezTo>
                      <a:pt x="2298" y="435"/>
                      <a:pt x="2762" y="802"/>
                      <a:pt x="2762" y="1365"/>
                    </a:cubicBezTo>
                    <a:cubicBezTo>
                      <a:pt x="2762" y="1893"/>
                      <a:pt x="2358" y="2327"/>
                      <a:pt x="1831" y="2327"/>
                    </a:cubicBezTo>
                    <a:cubicBezTo>
                      <a:pt x="962" y="2327"/>
                      <a:pt x="559" y="1334"/>
                      <a:pt x="1149" y="714"/>
                    </a:cubicBezTo>
                    <a:cubicBezTo>
                      <a:pt x="1341" y="521"/>
                      <a:pt x="1580" y="435"/>
                      <a:pt x="1815" y="435"/>
                    </a:cubicBezTo>
                    <a:close/>
                    <a:moveTo>
                      <a:pt x="1831" y="1"/>
                    </a:moveTo>
                    <a:cubicBezTo>
                      <a:pt x="590" y="1"/>
                      <a:pt x="1" y="1490"/>
                      <a:pt x="838" y="2358"/>
                    </a:cubicBezTo>
                    <a:cubicBezTo>
                      <a:pt x="1114" y="2624"/>
                      <a:pt x="1452" y="2743"/>
                      <a:pt x="1785" y="2743"/>
                    </a:cubicBezTo>
                    <a:cubicBezTo>
                      <a:pt x="2502" y="2743"/>
                      <a:pt x="3196" y="2191"/>
                      <a:pt x="3196" y="1365"/>
                    </a:cubicBezTo>
                    <a:cubicBezTo>
                      <a:pt x="3196" y="621"/>
                      <a:pt x="2575" y="1"/>
                      <a:pt x="18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31412;p83">
                <a:extLst>
                  <a:ext uri="{FF2B5EF4-FFF2-40B4-BE49-F238E27FC236}">
                    <a16:creationId xmlns:a16="http://schemas.microsoft.com/office/drawing/2014/main" xmlns="" id="{6AEB6DA1-F2D3-4F1B-8D55-1C347F3BD84D}"/>
                  </a:ext>
                </a:extLst>
              </p:cNvPr>
              <p:cNvSpPr/>
              <p:nvPr/>
            </p:nvSpPr>
            <p:spPr>
              <a:xfrm>
                <a:off x="-18369" y="1483519"/>
                <a:ext cx="43196" cy="7278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1048" extrusionOk="0">
                    <a:moveTo>
                      <a:pt x="218" y="1"/>
                    </a:moveTo>
                    <a:cubicBezTo>
                      <a:pt x="109" y="1"/>
                      <a:pt x="1" y="71"/>
                      <a:pt x="1" y="210"/>
                    </a:cubicBezTo>
                    <a:lnTo>
                      <a:pt x="1" y="675"/>
                    </a:lnTo>
                    <a:cubicBezTo>
                      <a:pt x="1" y="737"/>
                      <a:pt x="32" y="769"/>
                      <a:pt x="63" y="831"/>
                    </a:cubicBezTo>
                    <a:lnTo>
                      <a:pt x="249" y="986"/>
                    </a:lnTo>
                    <a:cubicBezTo>
                      <a:pt x="280" y="1017"/>
                      <a:pt x="342" y="1048"/>
                      <a:pt x="373" y="1048"/>
                    </a:cubicBezTo>
                    <a:cubicBezTo>
                      <a:pt x="435" y="1048"/>
                      <a:pt x="497" y="1017"/>
                      <a:pt x="528" y="986"/>
                    </a:cubicBezTo>
                    <a:cubicBezTo>
                      <a:pt x="621" y="924"/>
                      <a:pt x="621" y="769"/>
                      <a:pt x="528" y="706"/>
                    </a:cubicBezTo>
                    <a:lnTo>
                      <a:pt x="435" y="613"/>
                    </a:lnTo>
                    <a:lnTo>
                      <a:pt x="435" y="210"/>
                    </a:lnTo>
                    <a:cubicBezTo>
                      <a:pt x="435" y="71"/>
                      <a:pt x="327" y="1"/>
                      <a:pt x="21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941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FAFBFD"/>
            </a:gs>
            <a:gs pos="63000">
              <a:srgbClr val="EEF3F7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C1BFF493-8B5D-B24E-696E-D631CD0151A1}"/>
              </a:ext>
            </a:extLst>
          </p:cNvPr>
          <p:cNvSpPr/>
          <p:nvPr/>
        </p:nvSpPr>
        <p:spPr>
          <a:xfrm>
            <a:off x="-2233033" y="333929"/>
            <a:ext cx="4703304" cy="2585103"/>
          </a:xfrm>
          <a:prstGeom prst="parallelogram">
            <a:avLst>
              <a:gd name="adj" fmla="val 98998"/>
            </a:avLst>
          </a:prstGeom>
          <a:gradFill flip="none" rotWithShape="1">
            <a:gsLst>
              <a:gs pos="37000">
                <a:srgbClr val="408ADC"/>
              </a:gs>
              <a:gs pos="54000">
                <a:srgbClr val="4563D1"/>
              </a:gs>
            </a:gsLst>
            <a:lin ang="2700000" scaled="1"/>
            <a:tileRect/>
          </a:gradFill>
          <a:ln>
            <a:noFill/>
          </a:ln>
          <a:effectLst>
            <a:outerShdw blurRad="177800" dist="38100" dir="9480000" algn="b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Параллелограмм 16">
            <a:extLst>
              <a:ext uri="{FF2B5EF4-FFF2-40B4-BE49-F238E27FC236}">
                <a16:creationId xmlns:a16="http://schemas.microsoft.com/office/drawing/2014/main" xmlns="" id="{56E21E34-359A-7F78-5FA9-01F0A538C1FB}"/>
              </a:ext>
            </a:extLst>
          </p:cNvPr>
          <p:cNvSpPr/>
          <p:nvPr/>
        </p:nvSpPr>
        <p:spPr>
          <a:xfrm>
            <a:off x="9008108" y="-2009511"/>
            <a:ext cx="5914479" cy="3785542"/>
          </a:xfrm>
          <a:prstGeom prst="parallelogram">
            <a:avLst>
              <a:gd name="adj" fmla="val 98998"/>
            </a:avLst>
          </a:prstGeom>
          <a:gradFill>
            <a:gsLst>
              <a:gs pos="44000">
                <a:srgbClr val="6C2DA8"/>
              </a:gs>
              <a:gs pos="26000">
                <a:srgbClr val="8A20B1"/>
              </a:gs>
              <a:gs pos="68000">
                <a:srgbClr val="6231A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21" name="Google Shape;26012;p71">
            <a:extLst>
              <a:ext uri="{FF2B5EF4-FFF2-40B4-BE49-F238E27FC236}">
                <a16:creationId xmlns:a16="http://schemas.microsoft.com/office/drawing/2014/main" xmlns="" id="{861D7058-69C7-48C3-BF46-2C8906960BC9}"/>
              </a:ext>
            </a:extLst>
          </p:cNvPr>
          <p:cNvGrpSpPr/>
          <p:nvPr/>
        </p:nvGrpSpPr>
        <p:grpSpPr>
          <a:xfrm>
            <a:off x="8590630" y="2693711"/>
            <a:ext cx="3324590" cy="3531526"/>
            <a:chOff x="2499700" y="1135950"/>
            <a:chExt cx="732402" cy="777990"/>
          </a:xfrm>
        </p:grpSpPr>
        <p:grpSp>
          <p:nvGrpSpPr>
            <p:cNvPr id="22" name="Google Shape;26013;p71">
              <a:extLst>
                <a:ext uri="{FF2B5EF4-FFF2-40B4-BE49-F238E27FC236}">
                  <a16:creationId xmlns:a16="http://schemas.microsoft.com/office/drawing/2014/main" xmlns="" id="{17C39F07-3160-4994-A362-4DAA3CC02643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29" name="Google Shape;26014;p71">
                <a:extLst>
                  <a:ext uri="{FF2B5EF4-FFF2-40B4-BE49-F238E27FC236}">
                    <a16:creationId xmlns:a16="http://schemas.microsoft.com/office/drawing/2014/main" xmlns="" id="{9D4EE98B-3080-4B90-A0A9-4955C71A4B84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Google Shape;26015;p71">
                <a:extLst>
                  <a:ext uri="{FF2B5EF4-FFF2-40B4-BE49-F238E27FC236}">
                    <a16:creationId xmlns:a16="http://schemas.microsoft.com/office/drawing/2014/main" xmlns="" id="{BA295974-9B70-4805-B5FE-0151AC4E307B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" name="Google Shape;26016;p71">
                <a:extLst>
                  <a:ext uri="{FF2B5EF4-FFF2-40B4-BE49-F238E27FC236}">
                    <a16:creationId xmlns:a16="http://schemas.microsoft.com/office/drawing/2014/main" xmlns="" id="{0D2C3446-03C9-4E82-B7F4-DD410A22625E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Google Shape;26017;p71">
                <a:extLst>
                  <a:ext uri="{FF2B5EF4-FFF2-40B4-BE49-F238E27FC236}">
                    <a16:creationId xmlns:a16="http://schemas.microsoft.com/office/drawing/2014/main" xmlns="" id="{29001C6C-6CB9-4C26-BEAC-337A8F1830DD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Google Shape;26018;p71">
                <a:extLst>
                  <a:ext uri="{FF2B5EF4-FFF2-40B4-BE49-F238E27FC236}">
                    <a16:creationId xmlns:a16="http://schemas.microsoft.com/office/drawing/2014/main" xmlns="" id="{0986AD76-7AC4-469A-A50B-B210F7B32FE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Google Shape;26019;p71">
                <a:extLst>
                  <a:ext uri="{FF2B5EF4-FFF2-40B4-BE49-F238E27FC236}">
                    <a16:creationId xmlns:a16="http://schemas.microsoft.com/office/drawing/2014/main" xmlns="" id="{EFBA721D-6BD3-43BC-9736-55CC5E9AABA2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Google Shape;26020;p71">
                <a:extLst>
                  <a:ext uri="{FF2B5EF4-FFF2-40B4-BE49-F238E27FC236}">
                    <a16:creationId xmlns:a16="http://schemas.microsoft.com/office/drawing/2014/main" xmlns="" id="{3523C879-9690-481F-A0A9-57BEC1739D69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Google Shape;26021;p71">
                <a:extLst>
                  <a:ext uri="{FF2B5EF4-FFF2-40B4-BE49-F238E27FC236}">
                    <a16:creationId xmlns:a16="http://schemas.microsoft.com/office/drawing/2014/main" xmlns="" id="{473EFDC1-5605-45C8-8F13-E1FFA8147535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7" name="Google Shape;26022;p71">
                <a:extLst>
                  <a:ext uri="{FF2B5EF4-FFF2-40B4-BE49-F238E27FC236}">
                    <a16:creationId xmlns:a16="http://schemas.microsoft.com/office/drawing/2014/main" xmlns="" id="{75721394-6F65-4152-B361-954FBA1C4890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Google Shape;26023;p71">
                <a:extLst>
                  <a:ext uri="{FF2B5EF4-FFF2-40B4-BE49-F238E27FC236}">
                    <a16:creationId xmlns:a16="http://schemas.microsoft.com/office/drawing/2014/main" xmlns="" id="{F80D87C0-1A4A-4050-ABC8-E89F0534CA3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Google Shape;26024;p71">
                <a:extLst>
                  <a:ext uri="{FF2B5EF4-FFF2-40B4-BE49-F238E27FC236}">
                    <a16:creationId xmlns:a16="http://schemas.microsoft.com/office/drawing/2014/main" xmlns="" id="{E811B91D-EF7C-4AA7-89B0-9CAF0C910C2A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Google Shape;26025;p71">
                <a:extLst>
                  <a:ext uri="{FF2B5EF4-FFF2-40B4-BE49-F238E27FC236}">
                    <a16:creationId xmlns:a16="http://schemas.microsoft.com/office/drawing/2014/main" xmlns="" id="{DCDA7C0D-278F-451B-ABA1-55EE1D1EE56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" name="Google Shape;26026;p71">
                <a:extLst>
                  <a:ext uri="{FF2B5EF4-FFF2-40B4-BE49-F238E27FC236}">
                    <a16:creationId xmlns:a16="http://schemas.microsoft.com/office/drawing/2014/main" xmlns="" id="{DB373AAC-F18E-4915-8C82-286C7DEAFDAE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2" name="Google Shape;26027;p71">
                <a:extLst>
                  <a:ext uri="{FF2B5EF4-FFF2-40B4-BE49-F238E27FC236}">
                    <a16:creationId xmlns:a16="http://schemas.microsoft.com/office/drawing/2014/main" xmlns="" id="{A72DA733-6AA2-40DE-8963-52206B9DF985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3" name="Google Shape;26028;p71">
                <a:extLst>
                  <a:ext uri="{FF2B5EF4-FFF2-40B4-BE49-F238E27FC236}">
                    <a16:creationId xmlns:a16="http://schemas.microsoft.com/office/drawing/2014/main" xmlns="" id="{6962F11A-8867-464C-98CE-FAA7449D2418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4" name="Google Shape;26029;p71">
                <a:extLst>
                  <a:ext uri="{FF2B5EF4-FFF2-40B4-BE49-F238E27FC236}">
                    <a16:creationId xmlns:a16="http://schemas.microsoft.com/office/drawing/2014/main" xmlns="" id="{36CDA57B-9DD3-4FB3-B499-2E67A98749D0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5" name="Google Shape;26030;p71">
                <a:extLst>
                  <a:ext uri="{FF2B5EF4-FFF2-40B4-BE49-F238E27FC236}">
                    <a16:creationId xmlns:a16="http://schemas.microsoft.com/office/drawing/2014/main" xmlns="" id="{79E85C2C-2485-4ACD-843F-16178827E8E2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6" name="Google Shape;26031;p71">
                <a:extLst>
                  <a:ext uri="{FF2B5EF4-FFF2-40B4-BE49-F238E27FC236}">
                    <a16:creationId xmlns:a16="http://schemas.microsoft.com/office/drawing/2014/main" xmlns="" id="{31D490B0-A0A6-4CCE-9610-DB557CD98F56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" name="Google Shape;26032;p71">
                <a:extLst>
                  <a:ext uri="{FF2B5EF4-FFF2-40B4-BE49-F238E27FC236}">
                    <a16:creationId xmlns:a16="http://schemas.microsoft.com/office/drawing/2014/main" xmlns="" id="{8DFBB6E2-A35D-42DE-AAFA-260930183033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Google Shape;26033;p71">
                <a:extLst>
                  <a:ext uri="{FF2B5EF4-FFF2-40B4-BE49-F238E27FC236}">
                    <a16:creationId xmlns:a16="http://schemas.microsoft.com/office/drawing/2014/main" xmlns="" id="{8481C4EC-2F70-4E03-A6A4-D3D1D6A2D548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Google Shape;26034;p71">
                <a:extLst>
                  <a:ext uri="{FF2B5EF4-FFF2-40B4-BE49-F238E27FC236}">
                    <a16:creationId xmlns:a16="http://schemas.microsoft.com/office/drawing/2014/main" xmlns="" id="{847C90A0-FA03-4E5F-9034-741BF6F01087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Google Shape;26035;p71">
                <a:extLst>
                  <a:ext uri="{FF2B5EF4-FFF2-40B4-BE49-F238E27FC236}">
                    <a16:creationId xmlns:a16="http://schemas.microsoft.com/office/drawing/2014/main" xmlns="" id="{2A466B91-9EB0-4DA5-A0D8-81ED4152F80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Google Shape;26036;p71">
                <a:extLst>
                  <a:ext uri="{FF2B5EF4-FFF2-40B4-BE49-F238E27FC236}">
                    <a16:creationId xmlns:a16="http://schemas.microsoft.com/office/drawing/2014/main" xmlns="" id="{7441A9F4-DB7B-458A-804D-CD9D53BAEE92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Google Shape;26037;p71">
                <a:extLst>
                  <a:ext uri="{FF2B5EF4-FFF2-40B4-BE49-F238E27FC236}">
                    <a16:creationId xmlns:a16="http://schemas.microsoft.com/office/drawing/2014/main" xmlns="" id="{EBABA87D-22DB-498E-86C0-A3DCDF881FC9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3" name="Google Shape;26038;p71">
                <a:extLst>
                  <a:ext uri="{FF2B5EF4-FFF2-40B4-BE49-F238E27FC236}">
                    <a16:creationId xmlns:a16="http://schemas.microsoft.com/office/drawing/2014/main" xmlns="" id="{96B104A5-1D38-4755-B1B8-820411D964F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Google Shape;26039;p71">
                <a:extLst>
                  <a:ext uri="{FF2B5EF4-FFF2-40B4-BE49-F238E27FC236}">
                    <a16:creationId xmlns:a16="http://schemas.microsoft.com/office/drawing/2014/main" xmlns="" id="{28C8696D-1472-4DED-8C57-D1501643B011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Google Shape;26040;p71">
                <a:extLst>
                  <a:ext uri="{FF2B5EF4-FFF2-40B4-BE49-F238E27FC236}">
                    <a16:creationId xmlns:a16="http://schemas.microsoft.com/office/drawing/2014/main" xmlns="" id="{0990BFD4-966B-45DC-9404-0B03CC9BEF39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" name="Google Shape;26041;p71">
              <a:extLst>
                <a:ext uri="{FF2B5EF4-FFF2-40B4-BE49-F238E27FC236}">
                  <a16:creationId xmlns:a16="http://schemas.microsoft.com/office/drawing/2014/main" xmlns="" id="{D9231585-FD64-40DB-AC0A-97AC38A97E06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24" name="Google Shape;26042;p71">
                <a:extLst>
                  <a:ext uri="{FF2B5EF4-FFF2-40B4-BE49-F238E27FC236}">
                    <a16:creationId xmlns:a16="http://schemas.microsoft.com/office/drawing/2014/main" xmlns="" id="{C78462EC-BC85-48E1-822D-2A5CAA81488D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Google Shape;26043;p71">
                <a:extLst>
                  <a:ext uri="{FF2B5EF4-FFF2-40B4-BE49-F238E27FC236}">
                    <a16:creationId xmlns:a16="http://schemas.microsoft.com/office/drawing/2014/main" xmlns="" id="{179E499A-E99E-4373-A894-5CEA31F07464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Google Shape;26044;p71">
                <a:extLst>
                  <a:ext uri="{FF2B5EF4-FFF2-40B4-BE49-F238E27FC236}">
                    <a16:creationId xmlns:a16="http://schemas.microsoft.com/office/drawing/2014/main" xmlns="" id="{2A79E60D-0DED-4184-BDA5-3292F3183210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7" name="Google Shape;26045;p71">
                <a:extLst>
                  <a:ext uri="{FF2B5EF4-FFF2-40B4-BE49-F238E27FC236}">
                    <a16:creationId xmlns:a16="http://schemas.microsoft.com/office/drawing/2014/main" xmlns="" id="{D910A6FE-F7C3-4847-BF20-8B714BD8C4DF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" name="Google Shape;26046;p71">
                <a:extLst>
                  <a:ext uri="{FF2B5EF4-FFF2-40B4-BE49-F238E27FC236}">
                    <a16:creationId xmlns:a16="http://schemas.microsoft.com/office/drawing/2014/main" xmlns="" id="{F9AD1029-E418-4BB5-B23E-57FCFA19BED5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B710C6"/>
                  </a:gs>
                  <a:gs pos="63000">
                    <a:srgbClr val="7225CB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D3430444-C9C3-45CA-9E47-DE25DEFF2DB4}"/>
              </a:ext>
            </a:extLst>
          </p:cNvPr>
          <p:cNvSpPr/>
          <p:nvPr/>
        </p:nvSpPr>
        <p:spPr>
          <a:xfrm flipH="1">
            <a:off x="5577536" y="8759388"/>
            <a:ext cx="6053667" cy="5516562"/>
          </a:xfrm>
          <a:prstGeom prst="rect">
            <a:avLst/>
          </a:prstGeom>
          <a:gradFill flip="none" rotWithShape="1">
            <a:gsLst>
              <a:gs pos="17000">
                <a:srgbClr val="B710C6"/>
              </a:gs>
              <a:gs pos="63000">
                <a:srgbClr val="7225C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929C8AA7-FB35-4D93-BD10-F700DAC8B1B1}"/>
              </a:ext>
            </a:extLst>
          </p:cNvPr>
          <p:cNvSpPr/>
          <p:nvPr/>
        </p:nvSpPr>
        <p:spPr>
          <a:xfrm>
            <a:off x="-560796" y="8759388"/>
            <a:ext cx="6062133" cy="5516562"/>
          </a:xfrm>
          <a:prstGeom prst="rect">
            <a:avLst/>
          </a:prstGeom>
          <a:gradFill flip="none" rotWithShape="1">
            <a:gsLst>
              <a:gs pos="49000">
                <a:srgbClr val="4366D2"/>
              </a:gs>
              <a:gs pos="74000">
                <a:srgbClr val="0296D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1D8DDC1-C70C-EB00-8C78-D262FBA418DF}"/>
              </a:ext>
            </a:extLst>
          </p:cNvPr>
          <p:cNvSpPr txBox="1"/>
          <p:nvPr/>
        </p:nvSpPr>
        <p:spPr>
          <a:xfrm>
            <a:off x="680717" y="784232"/>
            <a:ext cx="95722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Актуальность реализации Проекта определяется следующими факторами: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FA42217-5B51-3B53-34E1-B7783AE08901}"/>
              </a:ext>
            </a:extLst>
          </p:cNvPr>
          <p:cNvSpPr txBox="1"/>
          <p:nvPr/>
        </p:nvSpPr>
        <p:spPr>
          <a:xfrm>
            <a:off x="479635" y="2342531"/>
            <a:ext cx="86868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/>
              <a:t>- необходимостью активизации работы, способствующей созданию условий</a:t>
            </a:r>
          </a:p>
          <a:p>
            <a:r>
              <a:rPr lang="ru-RU" sz="1800" b="1" dirty="0"/>
              <a:t>получения доступного для каждого обучающегося качественного образования</a:t>
            </a:r>
          </a:p>
          <a:p>
            <a:r>
              <a:rPr lang="ru-RU" sz="1800" b="1" dirty="0"/>
              <a:t>в соответствии с требованиями федеральных государственных образовательных</a:t>
            </a:r>
          </a:p>
          <a:p>
            <a:r>
              <a:rPr lang="ru-RU" sz="1800" b="1" dirty="0"/>
              <a:t>стандартов;</a:t>
            </a:r>
          </a:p>
          <a:p>
            <a:endParaRPr lang="ru-RU" sz="1800" b="1" dirty="0"/>
          </a:p>
          <a:p>
            <a:r>
              <a:rPr lang="ru-RU" sz="1800" b="1" dirty="0"/>
              <a:t>- необходимостью консолидации всех ресурсов, в том числе</a:t>
            </a:r>
          </a:p>
          <a:p>
            <a:r>
              <a:rPr lang="ru-RU" sz="1800" b="1" dirty="0"/>
              <a:t>межведомственного и межотраслевого сотрудничества, в целях решения</a:t>
            </a:r>
          </a:p>
          <a:p>
            <a:r>
              <a:rPr lang="ru-RU" sz="1800" b="1" dirty="0"/>
              <a:t>приоритетных задач в интересах сохранения образовательного суверенитета;</a:t>
            </a:r>
          </a:p>
          <a:p>
            <a:endParaRPr lang="ru-RU" sz="1800" b="1" dirty="0"/>
          </a:p>
          <a:p>
            <a:r>
              <a:rPr lang="ru-RU" sz="1800" b="1" dirty="0"/>
              <a:t>- необходимостью обеспечения единства подходов и применения лучших</a:t>
            </a:r>
          </a:p>
          <a:p>
            <a:r>
              <a:rPr lang="ru-RU" sz="1800" b="1" dirty="0"/>
              <a:t>отечественных практик в управлении общеобразовательной организацией;</a:t>
            </a:r>
          </a:p>
          <a:p>
            <a:endParaRPr lang="ru-RU" sz="1800" b="1" dirty="0"/>
          </a:p>
          <a:p>
            <a:r>
              <a:rPr lang="ru-RU" sz="1800" b="1" dirty="0"/>
              <a:t>-  необходимостью вовлечения в реализацию Проекта всех государственных и муниципальных общеобразовательных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171146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960FD7-9A45-E9B7-F902-86944A258D21}"/>
              </a:ext>
            </a:extLst>
          </p:cNvPr>
          <p:cNvSpPr txBox="1"/>
          <p:nvPr/>
        </p:nvSpPr>
        <p:spPr>
          <a:xfrm>
            <a:off x="963706" y="425387"/>
            <a:ext cx="8686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рамках проекта проводится </a:t>
            </a:r>
            <a:r>
              <a:rPr lang="ru-RU" sz="2400" b="1" u="sng" dirty="0">
                <a:solidFill>
                  <a:schemeClr val="bg1"/>
                </a:solidFill>
              </a:rPr>
              <a:t>самодиагностика</a:t>
            </a:r>
            <a:r>
              <a:rPr lang="ru-RU" sz="2400" b="1" dirty="0">
                <a:solidFill>
                  <a:schemeClr val="bg1"/>
                </a:solidFill>
              </a:rPr>
              <a:t>, которая позволяет оценить уровень соответствия школы статусу «Школа Минпросвещения России»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35C7F1-A4D3-2C13-CB19-88C409F15918}"/>
              </a:ext>
            </a:extLst>
          </p:cNvPr>
          <p:cNvSpPr txBox="1"/>
          <p:nvPr/>
        </p:nvSpPr>
        <p:spPr>
          <a:xfrm>
            <a:off x="854727" y="2458351"/>
            <a:ext cx="86868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Очередной этап самодиагностики проходил с 4 по 19 июня 2024 года для государственных и муниципальных ОО. Каждая из ОО должна </a:t>
            </a:r>
            <a:r>
              <a:rPr kumimoji="0" lang="ru-RU" sz="2000" b="0" i="0" u="sng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была заполнить один из 21 вариантов</a:t>
            </a:r>
            <a:r>
              <a:rPr kumimoji="0" lang="ru-RU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самодиагностики. Для прохождения самодиагностики использовался автоматизированный сервис на информационном ресурсе «Система мониторинга деятельности образовательных организаций» (</a:t>
            </a:r>
            <a:r>
              <a:rPr kumimoji="0" lang="ru-RU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hlinkClick r:id="rId2"/>
              </a:rPr>
              <a:t>https://sas.ficto.ru</a:t>
            </a:r>
            <a:r>
              <a:rPr kumimoji="0" lang="ru-RU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).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7802A1E-7590-1E92-4194-5B9A00099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1527" y="3815425"/>
            <a:ext cx="2031907" cy="18600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CBFE7EF-882B-0CA1-29A6-4DD61DA47D7E}"/>
              </a:ext>
            </a:extLst>
          </p:cNvPr>
          <p:cNvSpPr txBox="1"/>
          <p:nvPr/>
        </p:nvSpPr>
        <p:spPr>
          <a:xfrm>
            <a:off x="9541527" y="5594816"/>
            <a:ext cx="21305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СЕРВИС </a:t>
            </a:r>
          </a:p>
          <a:p>
            <a:r>
              <a:rPr lang="ru-RU" sz="1600" dirty="0"/>
              <a:t>САМОДИАГНОСТИКИ</a:t>
            </a:r>
          </a:p>
        </p:txBody>
      </p:sp>
    </p:spTree>
    <p:extLst>
      <p:ext uri="{BB962C8B-B14F-4D97-AF65-F5344CB8AC3E}">
        <p14:creationId xmlns:p14="http://schemas.microsoft.com/office/powerpoint/2010/main" val="102650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6BD46FC8-4452-C691-7F4A-5B331807FCCA}"/>
              </a:ext>
            </a:extLst>
          </p:cNvPr>
          <p:cNvSpPr txBox="1">
            <a:spLocks/>
          </p:cNvSpPr>
          <p:nvPr/>
        </p:nvSpPr>
        <p:spPr>
          <a:xfrm>
            <a:off x="564765" y="2182362"/>
            <a:ext cx="11062469" cy="42184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      Перечень магистральных направлений и ключевых условий остался прежним: 5 магистральных направлений («Знание», «Здоровье», «Творчество», </a:t>
            </a:r>
            <a:r>
              <a:rPr lang="ru-RU" sz="2400" dirty="0">
                <a:highlight>
                  <a:srgbClr val="00FF00"/>
                </a:highlight>
              </a:rPr>
              <a:t>«Воспитание»</a:t>
            </a:r>
            <a:r>
              <a:rPr lang="ru-RU" sz="2400" dirty="0"/>
              <a:t>, «Профориентация») и 3 ключевых условия («Учитель. Школьная команда», «Школьный климат», «Образовательная среда»). Суммарное количество показателей по магистральным направлениям и ключевым условиям варьируются в зависимости от того, какой вариант самодиагностики заполняет школа, и составляет от 90 до 121 показателей.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      По результатам самодиагностики определены уровни соответствия школы статусу «Школа Минпросвещения России» (базовый, средний, высокий) путем  суммирования баллов, набранных по всем восьми магистральным направлениям и ключевым условиям.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FAA8D8-02B3-FB46-C736-C5A3AD569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88" y="619965"/>
            <a:ext cx="11475089" cy="109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5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B45B999-E94D-48E1-D384-B9CEF604C811}"/>
              </a:ext>
            </a:extLst>
          </p:cNvPr>
          <p:cNvSpPr txBox="1"/>
          <p:nvPr/>
        </p:nvSpPr>
        <p:spPr>
          <a:xfrm>
            <a:off x="263185" y="1352876"/>
            <a:ext cx="558091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101828"/>
                </a:solidFill>
                <a:effectLst/>
                <a:latin typeface="Inter"/>
              </a:rPr>
              <a:t>1. Использование государственных символов при обучении и воспитании</a:t>
            </a:r>
            <a:endParaRPr lang="ru-RU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60EB92C-E247-F2C1-7050-CF296E836A2A}"/>
              </a:ext>
            </a:extLst>
          </p:cNvPr>
          <p:cNvSpPr txBox="1"/>
          <p:nvPr/>
        </p:nvSpPr>
        <p:spPr>
          <a:xfrm>
            <a:off x="256341" y="2109367"/>
            <a:ext cx="559460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101828"/>
                </a:solidFill>
                <a:latin typeface="Inter"/>
              </a:rPr>
              <a:t>2. Реализация рабочей программы воспитания, в том числе для обучающихся с ОВЗ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A2FAC4E-A2B1-8567-A9CF-C187DD4635CC}"/>
              </a:ext>
            </a:extLst>
          </p:cNvPr>
          <p:cNvSpPr txBox="1"/>
          <p:nvPr/>
        </p:nvSpPr>
        <p:spPr>
          <a:xfrm>
            <a:off x="255973" y="2858191"/>
            <a:ext cx="5580914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3. Реализация календарного плана воспитательной работы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1FF938-7C13-AEF5-5F4A-5DF3D346F1F1}"/>
              </a:ext>
            </a:extLst>
          </p:cNvPr>
          <p:cNvSpPr txBox="1"/>
          <p:nvPr/>
        </p:nvSpPr>
        <p:spPr>
          <a:xfrm>
            <a:off x="256340" y="3377117"/>
            <a:ext cx="5580914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4. Функционирование Совета родителей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8BC90FB-008C-2A49-66DE-43EDF165FD2E}"/>
              </a:ext>
            </a:extLst>
          </p:cNvPr>
          <p:cNvSpPr txBox="1"/>
          <p:nvPr/>
        </p:nvSpPr>
        <p:spPr>
          <a:xfrm>
            <a:off x="256340" y="3930817"/>
            <a:ext cx="558091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5. Наличие советника директора по воспитанию и взаимодействию с детскими общественными объединениями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5C538C-B8DC-76DE-3D0B-85AFC457909E}"/>
              </a:ext>
            </a:extLst>
          </p:cNvPr>
          <p:cNvSpPr txBox="1"/>
          <p:nvPr/>
        </p:nvSpPr>
        <p:spPr>
          <a:xfrm>
            <a:off x="263185" y="4962023"/>
            <a:ext cx="559460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6. Взаимодействие образовательной организации и родителей в процессе реализации рабочей программы воспитания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B4BB72E-5C4A-D7C5-0963-C8A25A101513}"/>
              </a:ext>
            </a:extLst>
          </p:cNvPr>
          <p:cNvSpPr txBox="1"/>
          <p:nvPr/>
        </p:nvSpPr>
        <p:spPr>
          <a:xfrm>
            <a:off x="249313" y="5998489"/>
            <a:ext cx="558128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7. Наличие школьной символики (флаг школы, гимн школы, эмблема школы, элементы школьного костюма и т. п.)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7A4B52B-60ED-83B7-99C5-7A42CD3029ED}"/>
              </a:ext>
            </a:extLst>
          </p:cNvPr>
          <p:cNvSpPr txBox="1"/>
          <p:nvPr/>
        </p:nvSpPr>
        <p:spPr>
          <a:xfrm>
            <a:off x="6347904" y="1394955"/>
            <a:ext cx="5594783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8. Реализация программ краеведения и школьного туризма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0850710-55D7-00B3-5882-960B9EE4D4F9}"/>
              </a:ext>
            </a:extLst>
          </p:cNvPr>
          <p:cNvSpPr txBox="1"/>
          <p:nvPr/>
        </p:nvSpPr>
        <p:spPr>
          <a:xfrm>
            <a:off x="6347902" y="1908278"/>
            <a:ext cx="5580913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9. Организация летних тематических смен в школьном лагере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54F8C5F-0DBA-28FF-B318-85A61D8E71DD}"/>
              </a:ext>
            </a:extLst>
          </p:cNvPr>
          <p:cNvSpPr txBox="1"/>
          <p:nvPr/>
        </p:nvSpPr>
        <p:spPr>
          <a:xfrm>
            <a:off x="6347899" y="2381406"/>
            <a:ext cx="5580914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10. Функционирование Совета обучающихся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E1D4AFE-45C2-9A4B-268F-DAED1302D2BF}"/>
              </a:ext>
            </a:extLst>
          </p:cNvPr>
          <p:cNvSpPr txBox="1"/>
          <p:nvPr/>
        </p:nvSpPr>
        <p:spPr>
          <a:xfrm>
            <a:off x="6347899" y="2820480"/>
            <a:ext cx="558091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11. Наличие первичного отделения РДДМ «Движение первых»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58AE19F-4497-0D57-0DE4-866F778D0F6B}"/>
              </a:ext>
            </a:extLst>
          </p:cNvPr>
          <p:cNvSpPr txBox="1"/>
          <p:nvPr/>
        </p:nvSpPr>
        <p:spPr>
          <a:xfrm>
            <a:off x="6354742" y="3505775"/>
            <a:ext cx="557407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12. Наличие центра детских инициатив, пространства ученического самоуправления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4010BAA-95AF-8E74-5BE9-06CF1A8806C9}"/>
              </a:ext>
            </a:extLst>
          </p:cNvPr>
          <p:cNvSpPr txBox="1"/>
          <p:nvPr/>
        </p:nvSpPr>
        <p:spPr>
          <a:xfrm>
            <a:off x="6354742" y="4228243"/>
            <a:ext cx="5560203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13. Участие в реализации проекта «Орлята России»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B298A17-074A-30C6-DE52-87B88F3C8F2E}"/>
              </a:ext>
            </a:extLst>
          </p:cNvPr>
          <p:cNvSpPr txBox="1"/>
          <p:nvPr/>
        </p:nvSpPr>
        <p:spPr>
          <a:xfrm>
            <a:off x="6361772" y="4704490"/>
            <a:ext cx="5580915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14. Наличие представительств детских и молодежных общественных объединений («Юнармия», «Большая перемена» и др.)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3FAC814-7E3D-1619-2094-C05F6F4FC202}"/>
              </a:ext>
            </a:extLst>
          </p:cNvPr>
          <p:cNvSpPr txBox="1"/>
          <p:nvPr/>
        </p:nvSpPr>
        <p:spPr>
          <a:xfrm>
            <a:off x="6361408" y="5736526"/>
            <a:ext cx="5587758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15. Участие обучающихся в волонтерском движении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016527D-37D4-D901-F0E3-FCC2BF6AE230}"/>
              </a:ext>
            </a:extLst>
          </p:cNvPr>
          <p:cNvSpPr txBox="1"/>
          <p:nvPr/>
        </p:nvSpPr>
        <p:spPr>
          <a:xfrm>
            <a:off x="6354835" y="6249849"/>
            <a:ext cx="5594788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16. Наличие школьных военно-патриотических клубов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AC04326-55DC-CBDD-9B8E-F02F166BAAC5}"/>
              </a:ext>
            </a:extLst>
          </p:cNvPr>
          <p:cNvSpPr txBox="1"/>
          <p:nvPr/>
        </p:nvSpPr>
        <p:spPr>
          <a:xfrm>
            <a:off x="-111967" y="408080"/>
            <a:ext cx="119338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bg1"/>
                </a:solidFill>
              </a:rPr>
              <a:t>Магистральное направление «Воспитание» предусматривает развитие личностных качеств обучающихся в соответствии с приоритетами государственной политики в сфере воспитания. Магистральное направление оценивается по 15–16 показателям (в зависимости от кластера)</a:t>
            </a:r>
          </a:p>
        </p:txBody>
      </p:sp>
    </p:spTree>
    <p:extLst>
      <p:ext uri="{BB962C8B-B14F-4D97-AF65-F5344CB8AC3E}">
        <p14:creationId xmlns:p14="http://schemas.microsoft.com/office/powerpoint/2010/main" val="62316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D1EEDF-AA95-520D-4EAC-33732B4696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414" y="0"/>
            <a:ext cx="11275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2228</TotalTime>
  <Words>1314</Words>
  <Application>Microsoft Office PowerPoint</Application>
  <PresentationFormat>Произвольный</PresentationFormat>
  <Paragraphs>115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Inter</vt:lpstr>
      <vt:lpstr>Calibri</vt:lpstr>
      <vt:lpstr>Microsoft Sans Serif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Гундарев Андрей</cp:lastModifiedBy>
  <cp:revision>73</cp:revision>
  <dcterms:created xsi:type="dcterms:W3CDTF">2023-01-17T13:35:31Z</dcterms:created>
  <dcterms:modified xsi:type="dcterms:W3CDTF">2025-03-25T07:58:53Z</dcterms:modified>
</cp:coreProperties>
</file>