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0" r:id="rId5"/>
    <p:sldId id="262" r:id="rId6"/>
    <p:sldId id="263" r:id="rId7"/>
    <p:sldId id="265" r:id="rId8"/>
    <p:sldId id="264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A1977B-7C0C-47D3-B6ED-160267B5A6AF}" v="6" dt="2020-04-22T18:10:14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2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9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73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0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61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64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42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7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21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57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3D03-8EF2-4B19-BA76-FDD921D17947}" type="datetimeFigureOut">
              <a:rPr lang="ru-RU" smtClean="0"/>
              <a:t>30.09.2024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B826B-6A75-4F8A-9466-6C95E3322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614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 t="48770" b="25226"/>
          <a:stretch/>
        </p:blipFill>
        <p:spPr bwMode="auto">
          <a:xfrm>
            <a:off x="107504" y="711473"/>
            <a:ext cx="9144000" cy="5143500"/>
          </a:xfrm>
          <a:prstGeom prst="rect">
            <a:avLst/>
          </a:prstGeom>
          <a:effectLst>
            <a:glow>
              <a:schemeClr val="accent1"/>
            </a:glow>
            <a:softEdge rad="355600"/>
          </a:effectLst>
        </p:spPr>
      </p:pic>
      <p:sp>
        <p:nvSpPr>
          <p:cNvPr id="6" name="Прямоугольник 5"/>
          <p:cNvSpPr/>
          <p:nvPr/>
        </p:nvSpPr>
        <p:spPr bwMode="auto">
          <a:xfrm>
            <a:off x="179512" y="711473"/>
            <a:ext cx="8663151" cy="4917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750"/>
              </a:spcBef>
              <a:spcAft>
                <a:spcPts val="600"/>
              </a:spcAft>
              <a:defRPr/>
            </a:pPr>
            <a:endParaRPr lang="ru-RU" sz="750" b="1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750"/>
              </a:spcBef>
              <a:spcAft>
                <a:spcPts val="600"/>
              </a:spcAft>
              <a:defRPr/>
            </a:pPr>
            <a:r>
              <a:rPr lang="ru-RU" sz="2100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Кафедра иноязычного </a:t>
            </a:r>
            <a:r>
              <a:rPr lang="ru-RU" sz="2100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образования</a:t>
            </a:r>
            <a:endParaRPr lang="ru-RU" sz="750" b="1" dirty="0">
              <a:solidFill>
                <a:schemeClr val="accent5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Bef>
                <a:spcPts val="750"/>
              </a:spcBef>
              <a:spcAft>
                <a:spcPts val="600"/>
              </a:spcAft>
              <a:defRPr/>
            </a:pPr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МЕТОДИЧЕСКАЯ СЕССИЯ</a:t>
            </a:r>
            <a:endParaRPr lang="ru-RU" sz="1200" dirty="0">
              <a:solidFill>
                <a:schemeClr val="accent5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ctr">
              <a:spcBef>
                <a:spcPts val="750"/>
              </a:spcBef>
              <a:spcAft>
                <a:spcPts val="60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Методические аспекты обеспечения качества образовательного процесса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:</a:t>
            </a:r>
          </a:p>
          <a:p>
            <a:pPr algn="ctr">
              <a:spcBef>
                <a:spcPts val="750"/>
              </a:spcBef>
              <a:spcAft>
                <a:spcPts val="600"/>
              </a:spcAft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</a:rPr>
              <a:t>региональные практики и перспективы</a:t>
            </a:r>
            <a:endParaRPr sz="1350" dirty="0"/>
          </a:p>
          <a:p>
            <a:pPr algn="ctr">
              <a:spcBef>
                <a:spcPts val="750"/>
              </a:spcBef>
              <a:spcAft>
                <a:spcPts val="60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>Предупреждение неуспеваемости 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>обучающихся на уроке английского языка: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>   пути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>преодоления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  <a:t/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/>
                <a:ea typeface="Arial"/>
                <a:cs typeface="Times New Roman"/>
              </a:rPr>
            </a:b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Arial"/>
              <a:cs typeface="Times New Roman"/>
            </a:endParaRPr>
          </a:p>
          <a:p>
            <a:pPr algn="ctr">
              <a:spcBef>
                <a:spcPts val="750"/>
              </a:spcBef>
              <a:spcAft>
                <a:spcPts val="600"/>
              </a:spcAft>
              <a:defRPr/>
            </a:pP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/>
              <a:ea typeface="Arial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848007" y="533427"/>
            <a:ext cx="2016427" cy="138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3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19F8DD-7C07-4F34-9AE1-52F01E02A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4863092-8013-4DA8-BB14-1A13D12941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1124744"/>
            <a:ext cx="3484820" cy="4906956"/>
          </a:xfrm>
        </p:spPr>
      </p:pic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473C6C0-39E3-42F7-96AE-F671937F12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74" y="1407401"/>
            <a:ext cx="5245639" cy="2672659"/>
          </a:xfrm>
        </p:spPr>
      </p:pic>
    </p:spTree>
    <p:extLst>
      <p:ext uri="{BB962C8B-B14F-4D97-AF65-F5344CB8AC3E}">
        <p14:creationId xmlns:p14="http://schemas.microsoft.com/office/powerpoint/2010/main" val="322366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E455D2-09D1-40A8-8072-47211A158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Неуспеваемость -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5E0B4EF-B1EC-42C0-8FD6-6C6E0FD2BE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нежелание или неспособность ученика выполнить требования образовательной </a:t>
            </a:r>
            <a:r>
              <a:rPr lang="ru-RU" dirty="0" smtClean="0"/>
              <a:t>программы;</a:t>
            </a:r>
          </a:p>
          <a:p>
            <a:r>
              <a:rPr lang="ru-RU" dirty="0" smtClean="0"/>
              <a:t> </a:t>
            </a:r>
            <a:r>
              <a:rPr lang="ru-RU" dirty="0"/>
              <a:t>потеря интереса к школьной жизни и позиции учащегося;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DFBA0B9-1DF9-4651-A3F0-6CA1F453EE6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педагогическая </a:t>
            </a:r>
            <a:r>
              <a:rPr lang="ru-RU" dirty="0" smtClean="0"/>
              <a:t>запущенность;</a:t>
            </a:r>
          </a:p>
          <a:p>
            <a:r>
              <a:rPr lang="ru-RU" dirty="0" smtClean="0"/>
              <a:t> трудновоспитуемость.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3356992"/>
            <a:ext cx="4585654" cy="214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88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>
                <a:solidFill>
                  <a:srgbClr val="FF0000"/>
                </a:solidFill>
              </a:rPr>
              <a:t>«Для того чтобы </a:t>
            </a:r>
            <a:r>
              <a:rPr lang="ru-RU" sz="3600" dirty="0" smtClean="0">
                <a:solidFill>
                  <a:srgbClr val="FF0000"/>
                </a:solidFill>
              </a:rPr>
              <a:t>дети </a:t>
            </a:r>
            <a:r>
              <a:rPr lang="ru-RU" sz="3600" dirty="0">
                <a:solidFill>
                  <a:srgbClr val="FF0000"/>
                </a:solidFill>
              </a:rPr>
              <a:t>не падали духом, надо дать им пережить успех</a:t>
            </a:r>
            <a:r>
              <a:rPr lang="ru-RU" sz="3600" dirty="0" smtClean="0">
                <a:solidFill>
                  <a:srgbClr val="FF0000"/>
                </a:solidFill>
              </a:rPr>
              <a:t>»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Ян </a:t>
            </a:r>
            <a:r>
              <a:rPr lang="ru-RU" sz="3600" b="1" i="1" dirty="0" err="1">
                <a:solidFill>
                  <a:srgbClr val="FF0000"/>
                </a:solidFill>
              </a:rPr>
              <a:t>Амос</a:t>
            </a:r>
            <a:r>
              <a:rPr lang="ru-RU" sz="3600" b="1" i="1" dirty="0">
                <a:solidFill>
                  <a:srgbClr val="FF0000"/>
                </a:solidFill>
              </a:rPr>
              <a:t> Коменский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3400" y="2924944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Педагогические </a:t>
            </a:r>
            <a:r>
              <a:rPr lang="ru-RU" dirty="0" smtClean="0"/>
              <a:t>причины.</a:t>
            </a:r>
            <a:endParaRPr lang="ru-RU" dirty="0"/>
          </a:p>
          <a:p>
            <a:pPr lvl="0"/>
            <a:r>
              <a:rPr lang="ru-RU" dirty="0"/>
              <a:t>Психологические </a:t>
            </a:r>
            <a:r>
              <a:rPr lang="ru-RU" dirty="0" smtClean="0"/>
              <a:t>причины.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46781" y="2996952"/>
            <a:ext cx="4038600" cy="45259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Социально-бытовые </a:t>
            </a:r>
            <a:r>
              <a:rPr lang="ru-RU" dirty="0" smtClean="0"/>
              <a:t>причины</a:t>
            </a:r>
            <a:endParaRPr lang="ru-RU" dirty="0"/>
          </a:p>
          <a:p>
            <a:pPr lvl="0"/>
            <a:r>
              <a:rPr lang="ru-RU" dirty="0" smtClean="0"/>
              <a:t> Физиологические проблемы.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9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1.	Не задавать слабому ученику неожиданные вопросы и не требовать быстрого ответа на него, дать ему время на обдумывание и подготовку.</a:t>
            </a:r>
          </a:p>
          <a:p>
            <a:r>
              <a:rPr lang="ru-RU" dirty="0"/>
              <a:t>2.	Желательно предлагать ответить на вопросы в письменной форме.</a:t>
            </a:r>
          </a:p>
          <a:p>
            <a:r>
              <a:rPr lang="ru-RU" dirty="0"/>
              <a:t>3.	Не следует заставлять таких учащихся отвечать новый материал, а перенести опрос на следующий урок, дав им возможность закрепить его дома.</a:t>
            </a:r>
          </a:p>
          <a:p>
            <a:r>
              <a:rPr lang="ru-RU" dirty="0"/>
              <a:t>4.	Сложный материал следует разбить на отдельные части и давать их по мере усвоения школьниками</a:t>
            </a:r>
          </a:p>
          <a:p>
            <a:r>
              <a:rPr lang="ru-RU" dirty="0"/>
              <a:t>5.	Разработайте приемы поощрения. Хвалите за дело - стимулируйте </a:t>
            </a:r>
            <a:r>
              <a:rPr lang="ru-RU" dirty="0" smtClean="0"/>
              <a:t>мотивацию</a:t>
            </a:r>
            <a:r>
              <a:rPr lang="ru-RU" dirty="0"/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459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в фокус-группах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Упражнение </a:t>
            </a:r>
            <a:r>
              <a:rPr lang="ru-RU" b="1" dirty="0"/>
              <a:t>«Моментальное фото»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fontAlgn="base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name is Sarah and I want to tell you about my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hobby. In my free time I’m fond of drawing and painting. I find it really relaxing and fun. I usually draw pictures of nature like trees, flowers and animals. Sometimes I paint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colourful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landscapes with mountains and rivers. It’s a great way for me to express myself.</a:t>
            </a:r>
          </a:p>
          <a:p>
            <a:pPr marL="0" indent="0" algn="just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also enjoy reading books. My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books are adventure stories and mysteries. I get lost in the exciting plots and imagine myself as the main character. Reading helps me relax and escape from everyday life.</a:t>
            </a:r>
          </a:p>
          <a:p>
            <a:pPr marL="0" indent="0" algn="just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I’m not drawing or reading, I like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listen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music. I have a lots of favorite songs from pop to rock. Music always puts me in a good mood and makes me feel happy and positive.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15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в фокус-группах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Упражнение </a:t>
            </a:r>
            <a:r>
              <a:rPr lang="ru-RU" b="1" dirty="0"/>
              <a:t>«Пересказ по кругу»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07" y="1340768"/>
            <a:ext cx="5288808" cy="24482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39952" y="4005064"/>
            <a:ext cx="4418831" cy="246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00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629" y="1600200"/>
            <a:ext cx="8216537" cy="1136151"/>
          </a:xfrm>
        </p:spPr>
        <p:txBody>
          <a:bodyPr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Работа в фокус-группах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Какие виды упражнений для повышения успеваемости вы бы могли порекомендовать ещё?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056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D8A85CB-2D94-4C80-BF6B-FB4FA101A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16632"/>
            <a:ext cx="4611146" cy="645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63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</TotalTime>
  <Words>235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Неуспеваемость -</vt:lpstr>
      <vt:lpstr> «Для того чтобы дети не падали духом, надо дать им пережить успех»  Ян Амос Коменский </vt:lpstr>
      <vt:lpstr>Советы:</vt:lpstr>
      <vt:lpstr>Работа в фокус-группах Упражнение «Моментальное фото» </vt:lpstr>
      <vt:lpstr>Работа в фокус-группах Упражнение «Пересказ по кругу» </vt:lpstr>
      <vt:lpstr>  Работа в фокус-группах   Какие виды упражнений для повышения успеваемости вы бы могли порекомендовать ещё?</vt:lpstr>
      <vt:lpstr>Презентация PowerPoint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Стрыгина П.В.</cp:lastModifiedBy>
  <cp:revision>54</cp:revision>
  <dcterms:created xsi:type="dcterms:W3CDTF">2016-10-30T14:48:05Z</dcterms:created>
  <dcterms:modified xsi:type="dcterms:W3CDTF">2024-09-30T07:39:21Z</dcterms:modified>
</cp:coreProperties>
</file>