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9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891522-5C96-4B1B-9D60-DFEBCF14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972" y="1962231"/>
            <a:ext cx="8561747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Духовно-нравственное развитие и воспитание детей на уроках и во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524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7D6A3C-D52D-4C04-8C79-19D204EAD6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46" y="311845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AF12B9-48C6-4120-9006-646E1F5CDD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1" y="2074334"/>
            <a:ext cx="38608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C0E4A7-9498-4346-944C-375C8EAD98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186267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282390-E229-4FD2-9685-93F81F79489B}"/>
              </a:ext>
            </a:extLst>
          </p:cNvPr>
          <p:cNvSpPr txBox="1"/>
          <p:nvPr/>
        </p:nvSpPr>
        <p:spPr>
          <a:xfrm>
            <a:off x="541867" y="4419600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День Матери совместно с ветеранами </a:t>
            </a:r>
            <a:r>
              <a:rPr lang="ru-RU" dirty="0" err="1"/>
              <a:t>пед.труда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7844B5-CB93-4AE6-8338-2EC9DFA560EB}"/>
              </a:ext>
            </a:extLst>
          </p:cNvPr>
          <p:cNvSpPr txBox="1"/>
          <p:nvPr/>
        </p:nvSpPr>
        <p:spPr>
          <a:xfrm>
            <a:off x="4418890" y="1135903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Региональный конкурс</a:t>
            </a:r>
          </a:p>
          <a:p>
            <a:r>
              <a:rPr lang="ru-RU" dirty="0"/>
              <a:t>«Ангел по имени МАМА»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1A75C4-01D6-4E09-8E97-E323D1465D75}"/>
              </a:ext>
            </a:extLst>
          </p:cNvPr>
          <p:cNvSpPr txBox="1"/>
          <p:nvPr/>
        </p:nvSpPr>
        <p:spPr>
          <a:xfrm>
            <a:off x="8620488" y="3681568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Родительский клуб с детьми, посвященный 8 Марта</a:t>
            </a:r>
          </a:p>
        </p:txBody>
      </p:sp>
    </p:spTree>
    <p:extLst>
      <p:ext uri="{BB962C8B-B14F-4D97-AF65-F5344CB8AC3E}">
        <p14:creationId xmlns:p14="http://schemas.microsoft.com/office/powerpoint/2010/main" val="373743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57BA81-AC9D-47D9-AB06-9876FA0625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39" y="139701"/>
            <a:ext cx="3903461" cy="292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829299-99CD-4081-9EDE-A766C1B49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586" y="124815"/>
            <a:ext cx="4802972" cy="320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DD0AFD-D8EE-468D-8E34-E855862E8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360" y="3122536"/>
            <a:ext cx="4032352" cy="302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541182-E6E3-4D9B-B7D8-65779361BB27}"/>
              </a:ext>
            </a:extLst>
          </p:cNvPr>
          <p:cNvSpPr txBox="1"/>
          <p:nvPr/>
        </p:nvSpPr>
        <p:spPr>
          <a:xfrm>
            <a:off x="135139" y="3208866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Папа, Мама, Я-спортивная семья!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93ECC5-F48F-4D2A-B56E-7680DE7DFE39}"/>
              </a:ext>
            </a:extLst>
          </p:cNvPr>
          <p:cNvSpPr txBox="1"/>
          <p:nvPr/>
        </p:nvSpPr>
        <p:spPr>
          <a:xfrm>
            <a:off x="4568713" y="2413000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F425F6-735A-4137-9F08-1BE90365B707}"/>
              </a:ext>
            </a:extLst>
          </p:cNvPr>
          <p:cNvSpPr txBox="1"/>
          <p:nvPr/>
        </p:nvSpPr>
        <p:spPr>
          <a:xfrm>
            <a:off x="8432801" y="3532031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Театральный фестиваль</a:t>
            </a:r>
          </a:p>
        </p:txBody>
      </p:sp>
    </p:spTree>
    <p:extLst>
      <p:ext uri="{BB962C8B-B14F-4D97-AF65-F5344CB8AC3E}">
        <p14:creationId xmlns:p14="http://schemas.microsoft.com/office/powerpoint/2010/main" val="36579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972F08-E605-48C8-AF78-86CAA54DF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85556"/>
            <a:ext cx="4158192" cy="243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AEA343-B662-4C9C-ACAF-A9DD637E5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35" y="2276823"/>
            <a:ext cx="2750158" cy="367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21DCFA-4C8F-418B-ADA4-21567DEA9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436" y="296333"/>
            <a:ext cx="438804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B9A8D6-DE64-4822-B7D8-189A09C128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19" y="3429000"/>
            <a:ext cx="3724209" cy="280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F9C587-CA3A-4C55-BC08-5BE0D8CA019B}"/>
              </a:ext>
            </a:extLst>
          </p:cNvPr>
          <p:cNvSpPr txBox="1"/>
          <p:nvPr/>
        </p:nvSpPr>
        <p:spPr>
          <a:xfrm>
            <a:off x="639762" y="2623607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Волонтерский отряд «Сибирский характер»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A5201-5B3C-472A-998B-0B783F7CFAC0}"/>
              </a:ext>
            </a:extLst>
          </p:cNvPr>
          <p:cNvSpPr txBox="1"/>
          <p:nvPr/>
        </p:nvSpPr>
        <p:spPr>
          <a:xfrm>
            <a:off x="4284381" y="1519366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Сбор макулатуры совместно с родителями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B8C9BB-73C5-4649-BCAC-F5872AF0B308}"/>
              </a:ext>
            </a:extLst>
          </p:cNvPr>
          <p:cNvSpPr txBox="1"/>
          <p:nvPr/>
        </p:nvSpPr>
        <p:spPr>
          <a:xfrm>
            <a:off x="8424334" y="3708400"/>
            <a:ext cx="328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ШПК-ярмарка в рамках регионального фестиваля «Всей семьей»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E832DA-9BE4-427A-8C01-2E0CEE819D37}"/>
              </a:ext>
            </a:extLst>
          </p:cNvPr>
          <p:cNvSpPr txBox="1"/>
          <p:nvPr/>
        </p:nvSpPr>
        <p:spPr>
          <a:xfrm>
            <a:off x="639762" y="6146800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Выпускники-участники СВО</a:t>
            </a:r>
          </a:p>
        </p:txBody>
      </p:sp>
    </p:spTree>
    <p:extLst>
      <p:ext uri="{BB962C8B-B14F-4D97-AF65-F5344CB8AC3E}">
        <p14:creationId xmlns:p14="http://schemas.microsoft.com/office/powerpoint/2010/main" val="60497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374652-1B8B-4A05-879B-1B0D2E15FE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3" y="110067"/>
            <a:ext cx="4030133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268286-5E85-4F1C-ADB9-442B32866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50682"/>
            <a:ext cx="4334935" cy="325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E4F643-EFBF-41D6-A111-2126718A07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256117"/>
            <a:ext cx="52578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56EF35-7622-4553-9634-E55FBCD91ABF}"/>
              </a:ext>
            </a:extLst>
          </p:cNvPr>
          <p:cNvSpPr txBox="1"/>
          <p:nvPr/>
        </p:nvSpPr>
        <p:spPr>
          <a:xfrm>
            <a:off x="7890934" y="4876800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Театральный фестиваль</a:t>
            </a:r>
          </a:p>
        </p:txBody>
      </p:sp>
    </p:spTree>
    <p:extLst>
      <p:ext uri="{BB962C8B-B14F-4D97-AF65-F5344CB8AC3E}">
        <p14:creationId xmlns:p14="http://schemas.microsoft.com/office/powerpoint/2010/main" val="281676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07A7C9-65D1-47BE-A690-8B62D97160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2" y="237066"/>
            <a:ext cx="3070577" cy="230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2C6839-1DE6-4D02-9B76-64753B31B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" y="310143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8854FE-C678-46D1-AF2C-FCE8CD7FF7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77" y="802901"/>
            <a:ext cx="4007556" cy="300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0625F4-362B-4AA5-9817-A735805C17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180" y="330199"/>
            <a:ext cx="33147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B94153-441C-4BBA-A84B-2F32F3C08D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555" y="39624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B9CA0-7947-462B-863F-91ACDE1A62D6}"/>
              </a:ext>
            </a:extLst>
          </p:cNvPr>
          <p:cNvSpPr txBox="1"/>
          <p:nvPr/>
        </p:nvSpPr>
        <p:spPr>
          <a:xfrm>
            <a:off x="491066" y="2539999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поддержки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CCF8EC-9EAB-46B8-A2B3-00C393C356ED}"/>
              </a:ext>
            </a:extLst>
          </p:cNvPr>
          <p:cNvSpPr txBox="1"/>
          <p:nvPr/>
        </p:nvSpPr>
        <p:spPr>
          <a:xfrm>
            <a:off x="434622" y="5731933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Акция «Письмо солдату»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6A0497-7A85-45D4-A041-1B0F67D34B56}"/>
              </a:ext>
            </a:extLst>
          </p:cNvPr>
          <p:cNvSpPr txBox="1"/>
          <p:nvPr/>
        </p:nvSpPr>
        <p:spPr>
          <a:xfrm>
            <a:off x="4453467" y="126220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Прогулки, знакомства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65316A-4270-47B1-B001-9ADAEE98E7FA}"/>
              </a:ext>
            </a:extLst>
          </p:cNvPr>
          <p:cNvSpPr txBox="1"/>
          <p:nvPr/>
        </p:nvSpPr>
        <p:spPr>
          <a:xfrm>
            <a:off x="4222045" y="3877734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Благотворительный концерт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44E75E-3D22-4923-A523-583BD4EA3252}"/>
              </a:ext>
            </a:extLst>
          </p:cNvPr>
          <p:cNvSpPr txBox="1"/>
          <p:nvPr/>
        </p:nvSpPr>
        <p:spPr>
          <a:xfrm>
            <a:off x="8589435" y="4893501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Всероссийский семейный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69181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048B05-A97A-447A-A575-C1BA81770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1" y="198967"/>
            <a:ext cx="3843867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09A2A1-EB31-482C-991A-4DD45DED1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" y="3466868"/>
            <a:ext cx="3905956" cy="292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A18C46-F18C-4E59-B953-4C9DF01ECF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550" y="524932"/>
            <a:ext cx="3136900" cy="418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D5D974A-F68C-4E72-88DB-9DD9077EFC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66" y="584200"/>
            <a:ext cx="329565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8935AC-3879-45AC-8B1D-9B8533A61D9A}"/>
              </a:ext>
            </a:extLst>
          </p:cNvPr>
          <p:cNvSpPr txBox="1"/>
          <p:nvPr/>
        </p:nvSpPr>
        <p:spPr>
          <a:xfrm>
            <a:off x="423332" y="3022600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Благотворительный концерт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0B91B1-3020-4B5E-96DD-D133F6F89916}"/>
              </a:ext>
            </a:extLst>
          </p:cNvPr>
          <p:cNvSpPr txBox="1"/>
          <p:nvPr/>
        </p:nvSpPr>
        <p:spPr>
          <a:xfrm>
            <a:off x="287868" y="5934670"/>
            <a:ext cx="328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Региональный конкурс «Самый классный </a:t>
            </a:r>
            <a:r>
              <a:rPr lang="ru-RU" dirty="0" err="1"/>
              <a:t>классный</a:t>
            </a:r>
            <a:r>
              <a:rPr lang="ru-RU" dirty="0"/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74B7C5-3429-48B4-81B0-F45C76F58A2F}"/>
              </a:ext>
            </a:extLst>
          </p:cNvPr>
          <p:cNvSpPr txBox="1"/>
          <p:nvPr/>
        </p:nvSpPr>
        <p:spPr>
          <a:xfrm>
            <a:off x="7177617" y="5190065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 Мая</a:t>
            </a:r>
          </a:p>
        </p:txBody>
      </p:sp>
    </p:spTree>
    <p:extLst>
      <p:ext uri="{BB962C8B-B14F-4D97-AF65-F5344CB8AC3E}">
        <p14:creationId xmlns:p14="http://schemas.microsoft.com/office/powerpoint/2010/main" val="377426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101B50-16A6-4235-AB9A-42AC26A53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42" y="191316"/>
            <a:ext cx="3886024" cy="291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14FE67-EFB1-4E5B-BEF7-E06C983C9B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175" y="198967"/>
            <a:ext cx="3346450" cy="446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C07B1B-7073-4B1B-9F2A-63BE249C7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51" y="3683000"/>
            <a:ext cx="4233333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064CC6-6EBE-49E4-8E44-4E4385F971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28518" y="2451101"/>
            <a:ext cx="4639733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C3AB28-0C03-4B9E-8640-D7CF30FC0B1B}"/>
              </a:ext>
            </a:extLst>
          </p:cNvPr>
          <p:cNvSpPr txBox="1"/>
          <p:nvPr/>
        </p:nvSpPr>
        <p:spPr>
          <a:xfrm>
            <a:off x="1041400" y="3105834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Подготовка к соревнованиям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ECC8B-98FC-4802-9B70-8AD838A23EEE}"/>
              </a:ext>
            </a:extLst>
          </p:cNvPr>
          <p:cNvSpPr txBox="1"/>
          <p:nvPr/>
        </p:nvSpPr>
        <p:spPr>
          <a:xfrm>
            <a:off x="1761066" y="6141536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«Кузьминки»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9E91A2-64C7-4B7E-ACEA-BDDC21106591}"/>
              </a:ext>
            </a:extLst>
          </p:cNvPr>
          <p:cNvSpPr txBox="1"/>
          <p:nvPr/>
        </p:nvSpPr>
        <p:spPr>
          <a:xfrm>
            <a:off x="4853251" y="4732867"/>
            <a:ext cx="328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Общешкольная линейка, посвященная Дню толерантности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878E47-85A0-4D84-8D50-A9B733A48516}"/>
              </a:ext>
            </a:extLst>
          </p:cNvPr>
          <p:cNvSpPr txBox="1"/>
          <p:nvPr/>
        </p:nvSpPr>
        <p:spPr>
          <a:xfrm>
            <a:off x="9144000" y="1168401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Акция «Цветочный комплимент»</a:t>
            </a:r>
          </a:p>
        </p:txBody>
      </p:sp>
    </p:spTree>
    <p:extLst>
      <p:ext uri="{BB962C8B-B14F-4D97-AF65-F5344CB8AC3E}">
        <p14:creationId xmlns:p14="http://schemas.microsoft.com/office/powerpoint/2010/main" val="220764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2F0BB3-42C1-4170-BFBB-6D7D1B1E00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2" y="1064683"/>
            <a:ext cx="5037667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CC9631-15F4-4B04-8C33-07DB27D5D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955" y="67734"/>
            <a:ext cx="4086577" cy="306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6E3A93-224F-4D9A-AF50-AF79E797A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556" y="3614519"/>
            <a:ext cx="4086578" cy="306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DC4641-E7D4-4436-9583-3C577BA6A37E}"/>
              </a:ext>
            </a:extLst>
          </p:cNvPr>
          <p:cNvSpPr txBox="1"/>
          <p:nvPr/>
        </p:nvSpPr>
        <p:spPr>
          <a:xfrm>
            <a:off x="1608667" y="5146986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«Кружево души»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031DF7-121E-442B-98EF-58BD5DF14784}"/>
              </a:ext>
            </a:extLst>
          </p:cNvPr>
          <p:cNvSpPr txBox="1"/>
          <p:nvPr/>
        </p:nvSpPr>
        <p:spPr>
          <a:xfrm>
            <a:off x="7120467" y="3234267"/>
            <a:ext cx="3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Сбор гуманитарной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81245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237471-F6B9-4819-A715-EB1A50F84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35" y="228786"/>
            <a:ext cx="4216400" cy="4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735363-3F3C-4498-A78C-89C8AC2B8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63" y="118467"/>
            <a:ext cx="3793067" cy="3793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5EB316-CE6A-439F-8AB9-296BEE60D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01" y="3911534"/>
            <a:ext cx="6392333" cy="294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16CE0F-07FA-4869-9F3C-FDFAEC4E01DD}"/>
              </a:ext>
            </a:extLst>
          </p:cNvPr>
          <p:cNvSpPr txBox="1"/>
          <p:nvPr/>
        </p:nvSpPr>
        <p:spPr>
          <a:xfrm>
            <a:off x="1879600" y="5350933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Сборка сухого душа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9553CC-2F8B-49BD-8730-4E09FE5994A6}"/>
              </a:ext>
            </a:extLst>
          </p:cNvPr>
          <p:cNvSpPr txBox="1"/>
          <p:nvPr/>
        </p:nvSpPr>
        <p:spPr>
          <a:xfrm>
            <a:off x="5037666" y="1453709"/>
            <a:ext cx="328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Общешкольное мероприятие ко Дню Победы</a:t>
            </a:r>
          </a:p>
        </p:txBody>
      </p:sp>
    </p:spTree>
    <p:extLst>
      <p:ext uri="{BB962C8B-B14F-4D97-AF65-F5344CB8AC3E}">
        <p14:creationId xmlns:p14="http://schemas.microsoft.com/office/powerpoint/2010/main" val="118932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650867-CA43-47D0-822E-8813F6F163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32" y="207434"/>
            <a:ext cx="8348133" cy="626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4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61633-4FCE-4BB1-9E2E-C00C70844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371" y="474133"/>
            <a:ext cx="8561747" cy="1387929"/>
          </a:xfrm>
        </p:spPr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духовно-нравственного развития, воспитания и социализации обучающихся является развитие и воспитание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многонационального народа России.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2C9DCE-56DA-47BC-B323-E92E3335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2371271"/>
            <a:ext cx="8561746" cy="97762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ценностно-нормативного и </a:t>
            </a:r>
            <a:r>
              <a:rPr lang="ru-RU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-практического аспекта отношений человека с человеком, патриота с Родиной, гражданина с правовым государством человека с природой, с искусством и т.д.;</a:t>
            </a:r>
          </a:p>
          <a:p>
            <a:pPr algn="l"/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процессы самопознания, </a:t>
            </a:r>
            <a:r>
              <a:rPr lang="ru-RU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самопонимания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помощь в личностном самоопределении, проектировании индивидуальных образовательных траекторий и образа будущей профессиональной деятельности…</a:t>
            </a:r>
          </a:p>
          <a:p>
            <a:pPr algn="l"/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обучающимся социальными, регулятивными и коммуникативными компетенциями, обеспечивающими им индивидуальную успешность в общении с окружающими, результативность в социальных практиках, процессе в сотрудничества со сверстниками, старшими и младшими.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BB397A-C15C-4CDD-8342-D06F6E6069CA}"/>
              </a:ext>
            </a:extLst>
          </p:cNvPr>
          <p:cNvSpPr txBox="1"/>
          <p:nvPr/>
        </p:nvSpPr>
        <p:spPr>
          <a:xfrm>
            <a:off x="2940049" y="326600"/>
            <a:ext cx="7939617" cy="4879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вы можете засчитать себе одно очко за ответ «да» на вопросы: 1, 3, 4, 7, 11 и за ответ «нет» на вопросы: 2, 5, 6, 8, 9, 10, 12.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набрали больше 8 очков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 любезны, нравитесь окружающим, умеете общаться с людьми. У вас, наверное, много друзей. Одно предостережение: никогда не пытайтесь иметь хорошие отношения со всеми — всем не угодишь, да и на пользу это вам не пойдет.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4 до 8 очков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Ну что же, ваша доброта — вопрос случая. Добры вы далеко не со всеми. Для одних вы можете пойти на все, но общение с вами более чем неприятно для тех, кто вам не нравится. Это не так уж плохо. Но, наверное, надо стараться быть ровным со всеми, чтобы люди не обижались.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набрали меньше 4 очков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Общение с вами, надо признаться, порой бывает просто мукой даже для самых близких вам людей. Будьте доброжелательнее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669A0C-87F9-4D7F-8346-82E6857062F6}"/>
              </a:ext>
            </a:extLst>
          </p:cNvPr>
          <p:cNvSpPr txBox="1"/>
          <p:nvPr/>
        </p:nvSpPr>
        <p:spPr>
          <a:xfrm>
            <a:off x="2489200" y="419913"/>
            <a:ext cx="7711016" cy="611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прогулки;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фильмов;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институтами.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endParaRPr lang="ru-RU" sz="1800" b="1" u="sng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u="sng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РЕЛИГИЯ.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пожалуйста великие религиозные праздники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нам помогает рассказать детям об этих праздниках? </a:t>
            </a:r>
            <a:endParaRPr lang="ru-RU" b="1" u="sng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BB81BA-C4C4-478E-A5A2-189F3CB726E9}"/>
              </a:ext>
            </a:extLst>
          </p:cNvPr>
          <p:cNvSpPr txBox="1"/>
          <p:nvPr/>
        </p:nvSpPr>
        <p:spPr>
          <a:xfrm>
            <a:off x="3160183" y="464895"/>
            <a:ext cx="6432549" cy="594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u="sng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МОРАЛЬНЫЕ ПРИНЦИПЫ</a:t>
            </a:r>
            <a:endParaRPr lang="ru-RU" b="1" u="sng" dirty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 Ребёнка постоянно критикуют, он учится… (ненавидеть);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ребёнок живёт во вражде, он учится… (быть агрессивным);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ребёнок растёт в упрёках, он учится… (жить с чувством вины);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    ребёнок растёт в терпимости, он учится… (понимать других);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    ребёнка хвалят, он учится… (быть благодарным);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    ребёнок растёт в честности, он учится… (быть справедливым);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    ребёнок растёт в безопасности, он учится… (верить в людей);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     ребёнка поддерживают, он учится… (ценить себя);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     ребёнка высмеивают, он учится… (быть замкнутым);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 ребёнок живёт в понимании и дружелюбии, он учится… (находить любовь в этом мире).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42C94-1E48-472F-A183-E5F7E0E33E28}"/>
              </a:ext>
            </a:extLst>
          </p:cNvPr>
          <p:cNvSpPr txBox="1"/>
          <p:nvPr/>
        </p:nvSpPr>
        <p:spPr>
          <a:xfrm>
            <a:off x="4827058" y="668095"/>
            <a:ext cx="253788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«Чаша»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484ADD-95FF-4B4A-9360-B9C6ADBA2A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534" y="1245372"/>
            <a:ext cx="3708400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C23A9D-0552-464C-8A8E-64FCF8ED64F4}"/>
              </a:ext>
            </a:extLst>
          </p:cNvPr>
          <p:cNvSpPr txBox="1"/>
          <p:nvPr/>
        </p:nvSpPr>
        <p:spPr>
          <a:xfrm>
            <a:off x="2607733" y="592264"/>
            <a:ext cx="10244667" cy="465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«Лиса и журавль»            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«Как аукнулось, так и откликнулось»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«Каша из топора»               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«Скупой платит дважды»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«Сказке о рыбаке и рыбке»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«Много захочешь - последнее потеряешь»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«Три медведя», «</a:t>
            </a:r>
            <a:r>
              <a:rPr lang="ru-RU" sz="1800" i="1" dirty="0" err="1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избушка»    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чужой каравай рот не разевай»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«Царевна лягушка»                 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 одёжке встречают, по уму провожают»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«Репка»                              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«Капля по капле и камень точит»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«Колобок»                           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«Чем хвалимся, на том и провалимся»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«Теремок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                                            «В тесноте, да не в обиде»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«Кот и петух»                   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«Друг познается в беде»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«Зимовье зверей»                   </a:t>
            </a:r>
            <a:r>
              <a:rPr lang="ru-RU" sz="1800" b="1" i="1" dirty="0">
                <a:solidFill>
                  <a:srgbClr val="676A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согласии жить - никто не одолеет»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5D2DE0-1ACF-45C4-9D16-B835C2A14173}"/>
              </a:ext>
            </a:extLst>
          </p:cNvPr>
          <p:cNvSpPr txBox="1"/>
          <p:nvPr/>
        </p:nvSpPr>
        <p:spPr>
          <a:xfrm>
            <a:off x="3050117" y="1158284"/>
            <a:ext cx="6100232" cy="455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«Добрые дела»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Эту игру можно проводить каждый день, она не ограничивается во времени.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Участвуют в ней от одного человека до всей группы. Нужен подходящий сундучок (или копилка, коробка с прорезью, а также из картона или пластика сделать красивые фишки. Каждая фишка будет соответствовать одному доброму делу. В конце дня подвести итоги, кто больше всех сделал добрых дел за день. Если дети затрудняются, им можно помочь отыскать доброе. Эта игра стимулирует его на нравственные поступки.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79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41BBA3-6371-47C2-A0B7-7EFEDC1A40F7}"/>
              </a:ext>
            </a:extLst>
          </p:cNvPr>
          <p:cNvSpPr txBox="1"/>
          <p:nvPr/>
        </p:nvSpPr>
        <p:spPr>
          <a:xfrm>
            <a:off x="3024717" y="1509903"/>
            <a:ext cx="8235950" cy="261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всех за участие, за активность. </a:t>
            </a:r>
          </a:p>
          <a:p>
            <a:pPr>
              <a:lnSpc>
                <a:spcPct val="107000"/>
              </a:lnSpc>
              <a:spcAft>
                <a:spcPts val="141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было приятно с вами общаться.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43480-6C05-46BB-81D7-11FB58A81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493104" y="812800"/>
            <a:ext cx="8561747" cy="80433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ориентиры результатов воспитания: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68F318-EC3D-4536-A31D-576B046BA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5" y="1397604"/>
            <a:ext cx="8561746" cy="9776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знающий и уважающий духовно-нравственную культуру своего народа, ориентированный на духовные ценности и нравственные нормы народов России, российского общества в ситуациях нравственного выбора (с учётом национальной, религиозной принадлежности);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выражающий готовность оценивать своё поведение и поступки, поведение и поступки других людей с позиций традиционных российских духовно- нравственных ценностей и норм с учётом осознания последствий поступков;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выражающий неприятие антигуманных и асоциальных поступков, поведения, противоречащих традиционным в России духовно-нравственным нормам и ценностям;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сознающий соотношение свободы и ответственности личности в условиях индивидуального и общественного пространства, значение и ценность межнационального, межрелигиозного согласия людей, народов в России, умеющий общаться с людьми разных народов, вероисповеданий;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проявляющий уважение к старшим, к российским традиционным семейным ценностям, институту брака как союзу мужчины и женщины для создания семьи, рождения и воспитания детей;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проявляющий интерес к чтению, к родному языку, русскому языку и литературе как части духовной культуры своего народа, российского общества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59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1FF6B-D6D4-414C-BF8B-32CBFC041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воспитание гражданина России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безусловным приоритетом обеспечения духовного единства народа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объединяющих его моральных ценностей.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C34AC-78D0-4B21-B65E-CE5F6AE7C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904" y="3429000"/>
            <a:ext cx="8561747" cy="2541431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«идеальной», личности в рамках образовательного учреждения осуществляется в нескольких направлениях: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уроках, особенно  гуманитарных предметов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(литература, русский язык, история, обществоведения, основ религий…)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внеурочной деятельности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праздники, викторины, выставки, дискуссии, игры и т.д., а также в деятельность кружков, секций, клубов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внешкольной деятельности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(экологические, волонтёрские десанты, экскурсии (краеведческие, историко-культурологического характера; патриотические акции; спортивные соревнования).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0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A8921EC-E356-43F8-A309-23BBB5B79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83741"/>
              </p:ext>
            </p:extLst>
          </p:nvPr>
        </p:nvGraphicFramePr>
        <p:xfrm>
          <a:off x="2506133" y="558800"/>
          <a:ext cx="8475134" cy="5076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994">
                  <a:extLst>
                    <a:ext uri="{9D8B030D-6E8A-4147-A177-3AD203B41FA5}">
                      <a16:colId xmlns:a16="http://schemas.microsoft.com/office/drawing/2014/main" xmlns="" val="1243820143"/>
                    </a:ext>
                  </a:extLst>
                </a:gridCol>
                <a:gridCol w="4305140">
                  <a:extLst>
                    <a:ext uri="{9D8B030D-6E8A-4147-A177-3AD203B41FA5}">
                      <a16:colId xmlns:a16="http://schemas.microsoft.com/office/drawing/2014/main" xmlns="" val="614807202"/>
                    </a:ext>
                  </a:extLst>
                </a:gridCol>
              </a:tblGrid>
              <a:tr h="818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воспитательного мероприятия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Духовно-нравственные ценности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extLst>
                  <a:ext uri="{0D108BD9-81ED-4DB2-BD59-A6C34878D82A}">
                    <a16:rowId xmlns:a16="http://schemas.microsoft.com/office/drawing/2014/main" xmlns="" val="3059026273"/>
                  </a:ext>
                </a:extLst>
              </a:tr>
              <a:tr h="8189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Праздник, посвящённый Дню матери.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Уважение, любовь к матери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extLst>
                  <a:ext uri="{0D108BD9-81ED-4DB2-BD59-A6C34878D82A}">
                    <a16:rowId xmlns:a16="http://schemas.microsoft.com/office/drawing/2014/main" xmlns="" val="1332346962"/>
                  </a:ext>
                </a:extLst>
              </a:tr>
              <a:tr h="13254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Классный час «Мой дом-планета Земля»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Понятие «родная земля», бережное отношение к природе и её ресурсам,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экологическое воспитание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extLst>
                  <a:ext uri="{0D108BD9-81ED-4DB2-BD59-A6C34878D82A}">
                    <a16:rowId xmlns:a16="http://schemas.microsoft.com/office/drawing/2014/main" xmlns="" val="375683472"/>
                  </a:ext>
                </a:extLst>
              </a:tr>
              <a:tr h="2113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Дискуссия «Морально-этический кодекс современного молодого человека – универсальная формула»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Уважение достоинств человека, толерантность.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Понятия «добродетели» и «порока».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1" marR="67881" marT="0" marB="0"/>
                </a:tc>
                <a:extLst>
                  <a:ext uri="{0D108BD9-81ED-4DB2-BD59-A6C34878D82A}">
                    <a16:rowId xmlns:a16="http://schemas.microsoft.com/office/drawing/2014/main" xmlns="" val="47199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53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C92300-088C-4868-B6AD-AD4332858339}"/>
              </a:ext>
            </a:extLst>
          </p:cNvPr>
          <p:cNvSpPr txBox="1"/>
          <p:nvPr/>
        </p:nvSpPr>
        <p:spPr>
          <a:xfrm>
            <a:off x="1298448" y="254246"/>
            <a:ext cx="10351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 методы духовно-нравственного развития и воспитания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77F7F5-11A9-48E8-A799-1EEEF3E6FEEE}"/>
              </a:ext>
            </a:extLst>
          </p:cNvPr>
          <p:cNvSpPr txBox="1"/>
          <p:nvPr/>
        </p:nvSpPr>
        <p:spPr>
          <a:xfrm>
            <a:off x="3419856" y="797510"/>
            <a:ext cx="61081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убеждения,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пример,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и наказание,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показ и воспроизведение воспитывающих ситуаций,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этическая беседа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игры-путешествия;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театральные представления; -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ситуативные беседы;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виртуальные экскурсии по святым местам;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праздничные развлечения, праздники;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викторины;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сюжетно-ролевые игры,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драматизации;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разыгрывания нравственно - этических ситуаций;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тематические беседы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рассуждения, на диалоговой основе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художественно-продуктивная деятельность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1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D781E8-3B8E-4CBD-A10B-72CE9BF7B6B2}"/>
              </a:ext>
            </a:extLst>
          </p:cNvPr>
          <p:cNvSpPr txBox="1"/>
          <p:nvPr/>
        </p:nvSpPr>
        <p:spPr>
          <a:xfrm>
            <a:off x="2813051" y="1474169"/>
            <a:ext cx="84730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значение имеет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педагога с семьей.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можно использовать такие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родителями, как: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Семинары-практикумы;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встречи с интересными людьми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обсуждения и консультаций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Родительский клуб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Круглые столы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Мастер-классы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тд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009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A79EA4-D531-4918-92D5-BE0746AD964D}"/>
              </a:ext>
            </a:extLst>
          </p:cNvPr>
          <p:cNvSpPr txBox="1"/>
          <p:nvPr/>
        </p:nvSpPr>
        <p:spPr>
          <a:xfrm>
            <a:off x="3041904" y="883843"/>
            <a:ext cx="6108192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внеурочной деятельности является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культурная практика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экологические,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волонтёрские десанты,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экскурсии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патриотические акции;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19654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154</TotalTime>
  <Words>910</Words>
  <Application>Microsoft Office PowerPoint</Application>
  <PresentationFormat>Произвольный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Галерея</vt:lpstr>
      <vt:lpstr>Духовно-нравственное развитие и воспитание детей на уроках и во внеурочной деятельности</vt:lpstr>
      <vt:lpstr>Целью духовно-нравственного развития, воспитания и социализации обучающихся является развитие и воспитание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многонационального народа России.</vt:lpstr>
      <vt:lpstr>Целевые ориентиры результатов воспитания: </vt:lpstr>
      <vt:lpstr>Духовно-нравственное развитие и воспитание гражданина России является безусловным приоритетом обеспечения духовного единства народа и объединяющих его моральных ценностей. </vt:lpstr>
      <vt:lpstr>Воспитание «идеальной», личности в рамках образовательного учреждения осуществляется в нескольких направлениях:  На уроках, особенно  гуманитарных предметов (литература, русский язык, история, обществоведения, основ религий…)  Во внеурочной деятельности (праздники, викторины, выставки, дискуссии, игры и т.д., а также в деятельность кружков, секций, клубов).  Во внешкольной деятельности (экологические, волонтёрские десанты, экскурсии (краеведческие, историко-культурологического характера; патриотические акции; спортивные соревнования).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детей на уроках и во внеурочной деятельности</dc:title>
  <dc:creator>Нина Денисова</dc:creator>
  <cp:lastModifiedBy>Гундарев Андрей</cp:lastModifiedBy>
  <cp:revision>15</cp:revision>
  <dcterms:created xsi:type="dcterms:W3CDTF">2024-04-08T08:36:44Z</dcterms:created>
  <dcterms:modified xsi:type="dcterms:W3CDTF">2024-04-17T07:36:55Z</dcterms:modified>
</cp:coreProperties>
</file>