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61" r:id="rId3"/>
    <p:sldId id="276" r:id="rId4"/>
    <p:sldId id="278" r:id="rId5"/>
    <p:sldId id="279" r:id="rId6"/>
    <p:sldId id="257" r:id="rId7"/>
    <p:sldId id="259" r:id="rId8"/>
    <p:sldId id="260" r:id="rId9"/>
    <p:sldId id="268" r:id="rId10"/>
    <p:sldId id="262" r:id="rId11"/>
    <p:sldId id="267" r:id="rId12"/>
    <p:sldId id="264" r:id="rId13"/>
    <p:sldId id="265" r:id="rId14"/>
    <p:sldId id="280" r:id="rId15"/>
    <p:sldId id="270" r:id="rId16"/>
    <p:sldId id="271" r:id="rId17"/>
    <p:sldId id="269" r:id="rId18"/>
    <p:sldId id="272" r:id="rId19"/>
    <p:sldId id="277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780"/>
    <a:srgbClr val="40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6B0-FD49-409C-9B55-66CC13BDC08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009AC-4008-47FC-BFE9-3A412549A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6B0-FD49-409C-9B55-66CC13BDC08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09AC-4008-47FC-BFE9-3A412549A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6B0-FD49-409C-9B55-66CC13BDC08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09AC-4008-47FC-BFE9-3A412549A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D156B0-FD49-409C-9B55-66CC13BDC08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3009AC-4008-47FC-BFE9-3A412549A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6B0-FD49-409C-9B55-66CC13BDC08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09AC-4008-47FC-BFE9-3A412549A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6B0-FD49-409C-9B55-66CC13BDC08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09AC-4008-47FC-BFE9-3A412549A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09AC-4008-47FC-BFE9-3A412549A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6B0-FD49-409C-9B55-66CC13BDC08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6B0-FD49-409C-9B55-66CC13BDC08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09AC-4008-47FC-BFE9-3A412549A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6B0-FD49-409C-9B55-66CC13BDC08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09AC-4008-47FC-BFE9-3A412549A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D156B0-FD49-409C-9B55-66CC13BDC08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3009AC-4008-47FC-BFE9-3A412549A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6B0-FD49-409C-9B55-66CC13BDC08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009AC-4008-47FC-BFE9-3A412549A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D156B0-FD49-409C-9B55-66CC13BDC08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3009AC-4008-47FC-BFE9-3A412549A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истории школы и города Купино</a:t>
            </a:r>
          </a:p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Овчинников Алексей Алексеевич,  школа № 148 г. Купино Новосибирской области, учитель истории. </a:t>
            </a:r>
          </a:p>
          <a:p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Исследовательская  деятельность  учащихся и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трансляция  результатов  деятельности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081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989" y="1690688"/>
            <a:ext cx="7296854" cy="469050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Фотография как источник  </a:t>
            </a:r>
          </a:p>
        </p:txBody>
      </p:sp>
    </p:spTree>
    <p:extLst>
      <p:ext uri="{BB962C8B-B14F-4D97-AF65-F5344CB8AC3E}">
        <p14:creationId xmlns:p14="http://schemas.microsoft.com/office/powerpoint/2010/main" val="357679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228" y="1980621"/>
            <a:ext cx="7867134" cy="4700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2060"/>
                </a:solidFill>
              </a:rPr>
              <a:t>Купинское</a:t>
            </a:r>
            <a:r>
              <a:rPr lang="ru-RU" dirty="0">
                <a:solidFill>
                  <a:srgbClr val="002060"/>
                </a:solidFill>
              </a:rPr>
              <a:t> опытное поле </a:t>
            </a:r>
          </a:p>
        </p:txBody>
      </p:sp>
    </p:spTree>
    <p:extLst>
      <p:ext uri="{BB962C8B-B14F-4D97-AF65-F5344CB8AC3E}">
        <p14:creationId xmlns:p14="http://schemas.microsoft.com/office/powerpoint/2010/main" val="84804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Приговоры сельских сходов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276" y="1524000"/>
            <a:ext cx="3288023" cy="457200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182497" y="1825625"/>
            <a:ext cx="5181600" cy="4351338"/>
          </a:xfrm>
        </p:spPr>
        <p:txBody>
          <a:bodyPr/>
          <a:lstStyle/>
          <a:p>
            <a:r>
              <a:rPr lang="ru-RU" sz="2400" b="1" i="1" dirty="0">
                <a:solidFill>
                  <a:srgbClr val="6A3A20"/>
                </a:solidFill>
                <a:effectLst>
                  <a:glow rad="63500">
                    <a:srgbClr val="B4914C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Приговор о </a:t>
            </a:r>
            <a:r>
              <a:rPr lang="ru-RU" sz="2400" b="1" i="1" dirty="0" err="1">
                <a:solidFill>
                  <a:srgbClr val="6A3A20"/>
                </a:solidFill>
                <a:effectLst>
                  <a:glow rad="63500">
                    <a:srgbClr val="B4914C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разверстании</a:t>
            </a:r>
            <a:r>
              <a:rPr lang="ru-RU" sz="2400" b="1" i="1" dirty="0">
                <a:solidFill>
                  <a:srgbClr val="6A3A20"/>
                </a:solidFill>
                <a:effectLst>
                  <a:glow rad="63500">
                    <a:srgbClr val="B4914C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надельных земель при ссуде от правительства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64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020" y="1524000"/>
            <a:ext cx="6029959" cy="4572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2300" b="1" i="1" dirty="0">
                <a:solidFill>
                  <a:srgbClr val="6A3A20"/>
                </a:solidFill>
                <a:effectLst>
                  <a:glow rad="63500">
                    <a:srgbClr val="B4914C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Карта </a:t>
            </a:r>
            <a:r>
              <a:rPr lang="ru-RU" sz="2300" b="1" i="1" dirty="0" err="1">
                <a:solidFill>
                  <a:srgbClr val="6A3A20"/>
                </a:solidFill>
                <a:effectLst>
                  <a:glow rad="63500">
                    <a:srgbClr val="B4914C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Юдинской</a:t>
            </a:r>
            <a:r>
              <a:rPr lang="ru-RU" sz="2300" b="1" i="1" dirty="0">
                <a:solidFill>
                  <a:srgbClr val="6A3A20"/>
                </a:solidFill>
                <a:effectLst>
                  <a:glow rad="63500">
                    <a:srgbClr val="B4914C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300" b="1" i="1" dirty="0" err="1">
                <a:solidFill>
                  <a:srgbClr val="6A3A20"/>
                </a:solidFill>
                <a:effectLst>
                  <a:glow rad="63500">
                    <a:srgbClr val="B4914C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Купинской</a:t>
            </a:r>
            <a:r>
              <a:rPr lang="ru-RU" sz="2300" b="1" i="1" dirty="0">
                <a:solidFill>
                  <a:srgbClr val="6A3A20"/>
                </a:solidFill>
                <a:effectLst>
                  <a:glow rad="63500">
                    <a:srgbClr val="B4914C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волостей Каинского уезда Томской губернии на 1911 г. </a:t>
            </a:r>
            <a:br>
              <a:rPr lang="ru-RU" sz="2300" i="1" dirty="0">
                <a:solidFill>
                  <a:srgbClr val="6A3A20"/>
                </a:solidFill>
                <a:effectLst>
                  <a:glow rad="63500">
                    <a:srgbClr val="B4914C">
                      <a:satMod val="175000"/>
                      <a:alpha val="40000"/>
                    </a:srgbClr>
                  </a:glo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361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поисковая работа проводится группой (2-4 человека), необходимо продумать распределение обязанностей между участниками исследования</a:t>
            </a:r>
            <a:r>
              <a:rPr lang="ru-RU"/>
              <a:t>. </a:t>
            </a:r>
          </a:p>
          <a:p>
            <a:r>
              <a:rPr lang="ru-RU"/>
              <a:t>Возможно, организовать распределение функций по тематическому принципу, когда каждый участник выбирает узкий вопрос общей темы или фамилии отдельных лиц и проводит поисково-исследовательскую работу от начала и до конца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работы </a:t>
            </a:r>
          </a:p>
        </p:txBody>
      </p:sp>
    </p:spTree>
    <p:extLst>
      <p:ext uri="{BB962C8B-B14F-4D97-AF65-F5344CB8AC3E}">
        <p14:creationId xmlns:p14="http://schemas.microsoft.com/office/powerpoint/2010/main" val="1115748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План строительства церкви святого Луки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1900 построена церковь святого апостола – евангелиста Луки.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741" y="1232114"/>
            <a:ext cx="3937686" cy="536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1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405" y="1636222"/>
            <a:ext cx="5773189" cy="434755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Купинская</a:t>
            </a:r>
            <a:r>
              <a:rPr lang="ru-RU" b="1" dirty="0">
                <a:solidFill>
                  <a:srgbClr val="002060"/>
                </a:solidFill>
              </a:rPr>
              <a:t> волостная больница </a:t>
            </a:r>
          </a:p>
        </p:txBody>
      </p:sp>
    </p:spTree>
    <p:extLst>
      <p:ext uri="{BB962C8B-B14F-4D97-AF65-F5344CB8AC3E}">
        <p14:creationId xmlns:p14="http://schemas.microsoft.com/office/powerpoint/2010/main" val="274803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фондов районного архива  способствует возрастание интереса к своему прошлому жителей разных возрастных категорий. Документы Купинского районного архива используются в публикациях по истории родного края в СМИ, при проведении лекционных занятий в образовательных учреждениях. Следовательно, речь идет о популяризации особого документального наследия. 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Архивные документы. </a:t>
            </a:r>
          </a:p>
        </p:txBody>
      </p:sp>
    </p:spTree>
    <p:extLst>
      <p:ext uri="{BB962C8B-B14F-4D97-AF65-F5344CB8AC3E}">
        <p14:creationId xmlns:p14="http://schemas.microsoft.com/office/powerpoint/2010/main" val="3974027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369" y="1634143"/>
            <a:ext cx="6147262" cy="43517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Список эвакуированного населения. </a:t>
            </a:r>
          </a:p>
        </p:txBody>
      </p:sp>
    </p:spTree>
    <p:extLst>
      <p:ext uri="{BB962C8B-B14F-4D97-AF65-F5344CB8AC3E}">
        <p14:creationId xmlns:p14="http://schemas.microsoft.com/office/powerpoint/2010/main" val="423022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Исследовательская работа формирует умения и навыки, необходимые выпускнику для успешной учебы в вузе и научной карьера. Опыт такой работы также пригодится всем, чья деятельность будет связана написанием текстов аналитического характера (резюме, отчетов, обзоров и т. д.), что сегодня очень востребовано на любом интеллектуальном поприще.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Вывод: </a:t>
            </a:r>
          </a:p>
        </p:txBody>
      </p:sp>
    </p:spTree>
    <p:extLst>
      <p:ext uri="{BB962C8B-B14F-4D97-AF65-F5344CB8AC3E}">
        <p14:creationId xmlns:p14="http://schemas.microsoft.com/office/powerpoint/2010/main" val="38846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i="1" dirty="0">
                <a:ln>
                  <a:solidFill>
                    <a:srgbClr val="B95E14">
                      <a:lumMod val="75000"/>
                    </a:srgbClr>
                  </a:solidFill>
                </a:ln>
                <a:solidFill>
                  <a:srgbClr val="6A3A20"/>
                </a:solidFill>
                <a:effectLst>
                  <a:glow rad="63500">
                    <a:srgbClr val="B4914C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Реконструкция</a:t>
            </a:r>
            <a:r>
              <a:rPr lang="ru-RU" sz="2500" dirty="0">
                <a:ln>
                  <a:solidFill>
                    <a:srgbClr val="B95E14">
                      <a:lumMod val="75000"/>
                    </a:srgbClr>
                  </a:solidFill>
                </a:ln>
                <a:solidFill>
                  <a:srgbClr val="6A3A2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500" dirty="0">
                <a:ln>
                  <a:solidFill>
                    <a:srgbClr val="AA5712"/>
                  </a:solidFill>
                </a:ln>
                <a:solidFill>
                  <a:srgbClr val="6A3A20"/>
                </a:solidFill>
                <a:latin typeface="Times New Roman" pitchFamily="18" charset="0"/>
                <a:cs typeface="Times New Roman" pitchFamily="18" charset="0"/>
              </a:rPr>
              <a:t>воспроизведение процессов, происходивших в прошлом, на основе некоторой модели и предпосылок. В качестве модели можно использовать - локализацию процесса познания прошлого, определив отдельную административную единицу  в качестве объекта исследования.  Локальная история трактуется описание и изучение  истории определенного места -  незначительного  по величине пространства (деревня, город), или более обширного – волость, район, область.   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Локальная история </a:t>
            </a:r>
          </a:p>
        </p:txBody>
      </p:sp>
    </p:spTree>
    <p:extLst>
      <p:ext uri="{BB962C8B-B14F-4D97-AF65-F5344CB8AC3E}">
        <p14:creationId xmlns:p14="http://schemas.microsoft.com/office/powerpoint/2010/main" val="2842220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Вощинин</a:t>
            </a:r>
            <a:r>
              <a:rPr lang="ru-RU" dirty="0"/>
              <a:t> В.П.  На Сибирском просторе. </a:t>
            </a:r>
            <a:r>
              <a:rPr lang="ru-RU" dirty="0" err="1"/>
              <a:t>Спб</a:t>
            </a:r>
            <a:r>
              <a:rPr lang="ru-RU" dirty="0"/>
              <a:t>; 1912</a:t>
            </a:r>
          </a:p>
          <a:p>
            <a:pPr marL="0" indent="0">
              <a:buNone/>
            </a:pPr>
            <a:r>
              <a:rPr lang="ru-RU" dirty="0"/>
              <a:t>Отдел архивной службы администрации Купинского района Ф 1= Оп. 1 Д 16-32.  </a:t>
            </a:r>
          </a:p>
          <a:p>
            <a:pPr marL="0" indent="0">
              <a:buNone/>
            </a:pPr>
            <a:r>
              <a:rPr lang="ru-RU" dirty="0"/>
              <a:t>Списки населённых мест Томской губернии на 1859. Т; 1860. </a:t>
            </a:r>
          </a:p>
          <a:p>
            <a:pPr marL="0" indent="0">
              <a:buNone/>
            </a:pPr>
            <a:r>
              <a:rPr lang="ru-RU" dirty="0"/>
              <a:t>  Список населённых мест Томской губернии на 1911. Т; 1912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Источники: </a:t>
            </a:r>
          </a:p>
        </p:txBody>
      </p:sp>
    </p:spTree>
    <p:extLst>
      <p:ext uri="{BB962C8B-B14F-4D97-AF65-F5344CB8AC3E}">
        <p14:creationId xmlns:p14="http://schemas.microsoft.com/office/powerpoint/2010/main" val="108369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Развитие умений и навыков исследовательской деятельности; </a:t>
            </a:r>
          </a:p>
          <a:p>
            <a:pPr marL="0" indent="0">
              <a:buNone/>
            </a:pPr>
            <a:r>
              <a:rPr lang="ru-RU" dirty="0"/>
              <a:t>2. Развитие познавательной активности и интереса обучающихся; </a:t>
            </a:r>
          </a:p>
          <a:p>
            <a:pPr marL="0" indent="0">
              <a:buNone/>
            </a:pPr>
            <a:r>
              <a:rPr lang="ru-RU" dirty="0"/>
              <a:t>3. формирование умения организации индивидуальной или групповой работы на всех этапах исследования (планирование, поиск, сбор и обработка информации, анализ и обобщение полученных материалов, подготовка и защита отчета).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Задачи исследовательской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347350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краеведы должны пытаться всесторонне исследовать тему, стремиться связать изучаемые события с общеисторическим процессами, </a:t>
            </a:r>
          </a:p>
          <a:p>
            <a:r>
              <a:rPr lang="ru-RU" dirty="0"/>
              <a:t>увидеть их характерные черты, установить достоверность получаемых сведений, понять роль отдельных лиц в этих событиях.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Комплексность </a:t>
            </a:r>
          </a:p>
        </p:txBody>
      </p:sp>
    </p:spTree>
    <p:extLst>
      <p:ext uri="{BB962C8B-B14F-4D97-AF65-F5344CB8AC3E}">
        <p14:creationId xmlns:p14="http://schemas.microsoft.com/office/powerpoint/2010/main" val="142495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1.Первый этап – сбор, уточнение и накопление информации. </a:t>
            </a:r>
          </a:p>
          <a:p>
            <a:r>
              <a:rPr lang="ru-RU" dirty="0"/>
              <a:t>2.	Второй этап поисково-исследовательской работы – </a:t>
            </a:r>
          </a:p>
          <a:p>
            <a:r>
              <a:rPr lang="ru-RU" dirty="0"/>
              <a:t> - изучение и анализ информации, ее достоверности и исторической ценности; </a:t>
            </a:r>
          </a:p>
          <a:p>
            <a:r>
              <a:rPr lang="ru-RU" dirty="0"/>
              <a:t> - отбор материала;</a:t>
            </a:r>
          </a:p>
          <a:p>
            <a:r>
              <a:rPr lang="ru-RU" dirty="0"/>
              <a:t>- формулировка выводов</a:t>
            </a:r>
          </a:p>
          <a:p>
            <a:r>
              <a:rPr lang="ru-RU" dirty="0"/>
              <a:t>3.Подготовка и защита итоговой работы – заключительный этап поисково-исследовательской деятельности.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исследовательской работы </a:t>
            </a:r>
          </a:p>
        </p:txBody>
      </p:sp>
    </p:spTree>
    <p:extLst>
      <p:ext uri="{BB962C8B-B14F-4D97-AF65-F5344CB8AC3E}">
        <p14:creationId xmlns:p14="http://schemas.microsoft.com/office/powerpoint/2010/main" val="10033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>
                <a:solidFill>
                  <a:srgbClr val="015780"/>
                </a:solidFill>
                <a:latin typeface="Myriad Pro" panose="020B0503030403020204" pitchFamily="34" charset="0"/>
              </a:rPr>
              <a:t>Списки населенных мест по Томской губернии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383" y="1524000"/>
            <a:ext cx="3445808" cy="4572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>
                <a:ln>
                  <a:solidFill>
                    <a:srgbClr val="AA5712"/>
                  </a:solidFill>
                </a:ln>
                <a:solidFill>
                  <a:srgbClr val="6A3A20"/>
                </a:solidFill>
                <a:latin typeface="Times New Roman" pitchFamily="18" charset="0"/>
                <a:cs typeface="Times New Roman" pitchFamily="18" charset="0"/>
              </a:rPr>
              <a:t>Согласно «Списку населенных мест Томской губернии» на 1911 год, на территории </a:t>
            </a:r>
            <a:r>
              <a:rPr lang="ru-RU" sz="2000" dirty="0" err="1">
                <a:ln>
                  <a:solidFill>
                    <a:srgbClr val="AA5712"/>
                  </a:solidFill>
                </a:ln>
                <a:solidFill>
                  <a:srgbClr val="6A3A20"/>
                </a:solidFill>
                <a:latin typeface="Times New Roman" pitchFamily="18" charset="0"/>
                <a:cs typeface="Times New Roman" pitchFamily="18" charset="0"/>
              </a:rPr>
              <a:t>Купинской</a:t>
            </a:r>
            <a:r>
              <a:rPr lang="ru-RU" sz="2000" dirty="0">
                <a:ln>
                  <a:solidFill>
                    <a:srgbClr val="AA5712"/>
                  </a:solidFill>
                </a:ln>
                <a:solidFill>
                  <a:srgbClr val="6A3A20"/>
                </a:solidFill>
                <a:latin typeface="Times New Roman" pitchFamily="18" charset="0"/>
                <a:cs typeface="Times New Roman" pitchFamily="18" charset="0"/>
              </a:rPr>
              <a:t> волости находилось 85 населенных пунктов, из них 63 являлись переселенческими поселками.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66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529" y="1524000"/>
            <a:ext cx="6302941" cy="4572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Паспорт переселенца </a:t>
            </a:r>
          </a:p>
        </p:txBody>
      </p:sp>
    </p:spTree>
    <p:extLst>
      <p:ext uri="{BB962C8B-B14F-4D97-AF65-F5344CB8AC3E}">
        <p14:creationId xmlns:p14="http://schemas.microsoft.com/office/powerpoint/2010/main" val="43310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Прошение о прирезке земли </a:t>
            </a:r>
          </a:p>
        </p:txBody>
      </p:sp>
      <p:pic>
        <p:nvPicPr>
          <p:cNvPr id="7" name="Picture 2" descr="00001-scan_2013-10-28_07-52-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95814" y="1524000"/>
            <a:ext cx="284094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 каждым годом население все увеличивается и увеличивается, а земельный надел наш остается в одних и тех же границах, то естественно в настоящее время душевая норма значительно понизилась»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16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Межевание земли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206" y="1524000"/>
            <a:ext cx="3142163" cy="4572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Журнал присутствия Томского губернского управления по переселенческому делу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413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Исследовательская работа формирует умения и навыки, необходимые выпускнику для успешной учебы в вузе и научной карьера. Опыт такой работы также пригодится всем, чья деятельность будет связана написанием текстов аналитического характера (резюме, отчетов, обзоров и т. д.), что сегодня очень востребовано на любом интеллектуальном поприще.</a:t>
            </a:r>
          </a:p>
        </p:txBody>
      </p:sp>
    </p:spTree>
    <p:extLst>
      <p:ext uri="{BB962C8B-B14F-4D97-AF65-F5344CB8AC3E}">
        <p14:creationId xmlns:p14="http://schemas.microsoft.com/office/powerpoint/2010/main" val="3213138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1602</TotalTime>
  <Words>642</Words>
  <Application>Microsoft Office PowerPoint</Application>
  <PresentationFormat>Широкоэкранный</PresentationFormat>
  <Paragraphs>48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Myriad Pro</vt:lpstr>
      <vt:lpstr>Times New Roman</vt:lpstr>
      <vt:lpstr>Wingdings 2</vt:lpstr>
      <vt:lpstr>Бумажная</vt:lpstr>
      <vt:lpstr>Исследовательская  деятельность  учащихся и  трансляция  результатов  деятельности. </vt:lpstr>
      <vt:lpstr>Локальная история </vt:lpstr>
      <vt:lpstr>Задачи исследовательской деятельности </vt:lpstr>
      <vt:lpstr>Комплексность </vt:lpstr>
      <vt:lpstr>Методика исследовательской работы </vt:lpstr>
      <vt:lpstr>Списки населенных мест по Томской губернии</vt:lpstr>
      <vt:lpstr>Паспорт переселенца </vt:lpstr>
      <vt:lpstr>Прошение о прирезке земли </vt:lpstr>
      <vt:lpstr>Межевание земли </vt:lpstr>
      <vt:lpstr>Фотография как источник  </vt:lpstr>
      <vt:lpstr>Купинское опытное поле </vt:lpstr>
      <vt:lpstr>Приговоры сельских сходов </vt:lpstr>
      <vt:lpstr>Карта Юдинской и Купинской волостей Каинского уезда Томской губернии на 1911 г.  </vt:lpstr>
      <vt:lpstr>Методика работы </vt:lpstr>
      <vt:lpstr>План строительства церкви святого Луки.</vt:lpstr>
      <vt:lpstr>Купинская волостная больница </vt:lpstr>
      <vt:lpstr>Архивные документы. </vt:lpstr>
      <vt:lpstr>Список эвакуированного населения. </vt:lpstr>
      <vt:lpstr>Вывод: </vt:lpstr>
      <vt:lpstr>Источники: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Андрей Гундарев</cp:lastModifiedBy>
  <cp:revision>31</cp:revision>
  <dcterms:created xsi:type="dcterms:W3CDTF">2022-10-17T09:50:22Z</dcterms:created>
  <dcterms:modified xsi:type="dcterms:W3CDTF">2023-10-16T02:21:35Z</dcterms:modified>
</cp:coreProperties>
</file>