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75093644/86674d20d06c3956a601ddc16326e3a9/#block_11111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400274954/" TargetMode="External"/><Relationship Id="rId2" Type="http://schemas.openxmlformats.org/officeDocument/2006/relationships/hyperlink" Target="https://base.garant.ru/7509364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Проектирование учебного плана в соответствии с ФГОС 2021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Школа начинающего завуча</a:t>
            </a:r>
          </a:p>
          <a:p>
            <a:r>
              <a:rPr lang="ru-RU" dirty="0" smtClean="0"/>
              <a:t>08.02.2022</a:t>
            </a:r>
          </a:p>
          <a:p>
            <a:r>
              <a:rPr lang="ru-RU" dirty="0" smtClean="0"/>
              <a:t>Лаврентьева С.А., заместитель директора УМЦ </a:t>
            </a:r>
            <a:r>
              <a:rPr lang="ru-RU" dirty="0" err="1" smtClean="0"/>
              <a:t>Искитимского</a:t>
            </a:r>
            <a:r>
              <a:rPr lang="ru-RU" dirty="0" smtClean="0"/>
              <a:t> района Новосибирской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Приказ Министерства просвещения РФ от 31 мая 2021 г. № 287 “Об утверждении федерального государственного образовательного стандарта основного общего образования”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П.20</a:t>
            </a:r>
            <a:r>
              <a:rPr lang="ru-RU" dirty="0"/>
              <a:t>. Организация образовательной деятельности по программе </a:t>
            </a:r>
            <a:r>
              <a:rPr lang="ru-RU" dirty="0" smtClean="0"/>
              <a:t>ООО, </a:t>
            </a:r>
            <a:r>
              <a:rPr lang="ru-RU" dirty="0"/>
              <a:t>в том числе адаптированной, может быть основана на делении обучающихся на группы и различное построение учебного процесса в выделенных группах с учетом их успеваемости, образовательных потребностей и интересов, психического и физического здоровья, пола, общественных и профессиональных целей, в том числе обеспечивающей углубленное изучение отдельных предметных областей, учебных предметов (профильное обучение) (далее - дифференциация обучения).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92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ФГОС ООО п. 33 В </a:t>
            </a:r>
            <a:r>
              <a:rPr lang="ru-RU" sz="2400" dirty="0"/>
              <a:t>учебный план входят следующие обязательные для изучения предметные области и учебные предметы: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702190"/>
              </p:ext>
            </p:extLst>
          </p:nvPr>
        </p:nvGraphicFramePr>
        <p:xfrm>
          <a:off x="457200" y="1556792"/>
          <a:ext cx="8229600" cy="4248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Предметные области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Учебные предметы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Русский язык и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Русский язык,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89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Родной язык и родная литература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Родной язык и (или) государственный язык республики Российской Федерации, Родная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Иностранные языки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Иностранный язык, Второй иностранный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Математика и информатика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Математика, Информатика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Общественно-научные предметы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История, Обществознание, География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Естественнонаучные предметы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Физика, Химия, Биология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Основы духовно-нравственной культуры народов России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Искусство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Изобразительное искусство, Музыка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Технология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Технология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Физическая культура, Основы безопасности жизнедеятельности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485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Названия предметов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Учебный </a:t>
            </a:r>
            <a:r>
              <a:rPr lang="ru-RU" b="1" dirty="0">
                <a:solidFill>
                  <a:srgbClr val="FF0000"/>
                </a:solidFill>
              </a:rPr>
              <a:t>предмет «Математика» </a:t>
            </a:r>
            <a:r>
              <a:rPr lang="ru-RU" dirty="0"/>
              <a:t>предметной области «Математика и информатика» включает в себя учебные </a:t>
            </a:r>
            <a:r>
              <a:rPr lang="ru-RU" b="1" dirty="0"/>
              <a:t>курсы</a:t>
            </a:r>
            <a:r>
              <a:rPr lang="ru-RU" dirty="0"/>
              <a:t> «Алгебра», «Геометрия», «Вероятность и статистика».</a:t>
            </a:r>
          </a:p>
          <a:p>
            <a:r>
              <a:rPr lang="ru-RU" dirty="0"/>
              <a:t>Достижение обучающимися планируемых результатов освоения программы основного общего образования по </a:t>
            </a:r>
            <a:r>
              <a:rPr lang="ru-RU" b="1" dirty="0">
                <a:solidFill>
                  <a:srgbClr val="FF0000"/>
                </a:solidFill>
              </a:rPr>
              <a:t>учебному предмету «Математика» </a:t>
            </a:r>
            <a:r>
              <a:rPr lang="ru-RU" dirty="0"/>
              <a:t>в рамках государственной итоговой аттестации включает результаты освоения рабочих программ </a:t>
            </a:r>
            <a:r>
              <a:rPr lang="ru-RU" b="1" dirty="0"/>
              <a:t>учебных курсов </a:t>
            </a:r>
            <a:r>
              <a:rPr lang="ru-RU" dirty="0"/>
              <a:t>«Алгебра», «Геометрия», «Вероятность и статистика».</a:t>
            </a:r>
          </a:p>
          <a:p>
            <a:r>
              <a:rPr lang="ru-RU" dirty="0"/>
              <a:t>Учебный </a:t>
            </a:r>
            <a:r>
              <a:rPr lang="ru-RU" b="1" dirty="0">
                <a:solidFill>
                  <a:srgbClr val="FF0000"/>
                </a:solidFill>
              </a:rPr>
              <a:t>предмет «История» </a:t>
            </a:r>
            <a:r>
              <a:rPr lang="ru-RU" dirty="0"/>
              <a:t>предметной области «Общественно-научные предметы» включает в себя учебные курсы «История России» и «Всеобщая история».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542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ООО п. 33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Изучение второго иностранного языка из перечня, предлагаемого Организацией, осуществляется по заявлению обучающихся, родителей (законных представителей) несовершеннолетних обучающихся и при наличии в Организации необходимых условий.</a:t>
            </a:r>
          </a:p>
          <a:p>
            <a:r>
              <a:rPr lang="ru-RU" dirty="0"/>
              <a:t>При изучении предметной области «Основы духовно-нравственной культуры народов России» по заявлению обучающихся, родителей (законных представителей) несовершеннолетних обучающихся осуществляется выбор одного из учебных курсов (учебных модулей) из перечня, предлагаемого Организацией.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97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ООО п. 33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Общий объем аудиторной работы обучающихся за пять учебных лет не может составлять менее 5058 академических часов и более 5549 академических часов в соответствии с требованиями к организации образовательного процесса к учебной нагрузке при 5-дневной (или 6-дневной) учебной неделе, предусмотренными Гигиеническими нормативами и Санитарно-эпидемиологическими требованиями.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173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САНПИН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П. 3.4.16</a:t>
            </a:r>
            <a:r>
              <a:rPr lang="ru-RU" dirty="0"/>
              <a:t>. При реализации образовательных программ должны соблюдаться следующие санитарно-эпидемиологические требования</a:t>
            </a:r>
            <a:r>
              <a:rPr lang="ru-RU" baseline="30000" dirty="0"/>
              <a:t> </a:t>
            </a:r>
            <a:r>
              <a:rPr lang="ru-RU" u="sng" baseline="30000" dirty="0">
                <a:hlinkClick r:id="rId2"/>
              </a:rPr>
              <a:t>11</a:t>
            </a:r>
            <a:r>
              <a:rPr lang="ru-RU" dirty="0"/>
              <a:t>:</a:t>
            </a:r>
          </a:p>
          <a:p>
            <a:r>
              <a:rPr lang="ru-RU" dirty="0"/>
              <a:t>Объем обязательной части образовательной программы начального общего образования должен составлять 80%, образовательной программы основного общего - 70% и образовательной программы среднего общего образования - 60%. Суммарный объем обязательной части образовательной программы и части, формируемой участниками образовательных отношений, реализуется в рамках максимального общего объема недельной образовательной нагрузки.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576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МИНИСТЕРСТВО ПРОСВЕЩЕНИЯ РОССИЙСКОЙ ФЕДЕРАЦИИ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ДЕПАРТАМЕНТ ГОСУДАРСТВЕННОЙ ПОЛИТИКИ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 СФЕРЕ ОБЩЕГО ОБРАЗОВАНИЯ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ПИСЬМО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от 17 декабря 2021 г. N 03-2161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 НАПРАВЛЕНИИ МЕТОДИЧЕСКИХ РЕКОМЕНДАЦИЙ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Взамен ранее направленных письмом от 3 декабря 2021 года N 03-2068 методических рекомендаций Департамент государственной политики и управления в сфере общего образования предлагает итоговую версию методических рекомендаций по составлению расписания уроков для обучающихся, осваивающих образовательные программы начального общего, основного общего и среднего общего образования, разработанных федеральным государственным бюджетным научным учреждением "Институт возрастной физиологии Российской академии образования".</a:t>
            </a:r>
          </a:p>
          <a:p>
            <a:pPr marL="0" indent="0">
              <a:buNone/>
            </a:pPr>
            <a:r>
              <a:rPr lang="ru-RU" dirty="0" err="1"/>
              <a:t>И.о</a:t>
            </a:r>
            <a:r>
              <a:rPr lang="ru-RU" dirty="0"/>
              <a:t>. директора Департамента</a:t>
            </a:r>
          </a:p>
          <a:p>
            <a:pPr marL="0" indent="0">
              <a:buNone/>
            </a:pPr>
            <a:r>
              <a:rPr lang="ru-RU" dirty="0"/>
              <a:t>М.А.КОСТЕНКО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Рекомендации по составлению расписания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63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СОО п. 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15. Основная образовательная программа содержит обязательную часть и часть, формируемую участниками образовательных отношений</a:t>
            </a:r>
            <a:r>
              <a:rPr lang="ru-RU" dirty="0" smtClean="0"/>
              <a:t>.</a:t>
            </a:r>
          </a:p>
          <a:p>
            <a:r>
              <a:rPr lang="ru-RU" dirty="0"/>
              <a:t>Обязательная часть образовательной программы среднего общего образования составляет 60%, а часть, формируемая участниками образовательных отношений, - 40% от общего объема образовательной программы среднего общего образования.</a:t>
            </a:r>
          </a:p>
          <a:p>
            <a:r>
              <a:rPr lang="ru-RU" dirty="0"/>
              <a:t>В целях обеспечения индивидуальных потребностей обучающихся в основной образовательной программе предусматриваются:</a:t>
            </a:r>
          </a:p>
          <a:p>
            <a:pPr marL="0" indent="0">
              <a:buNone/>
            </a:pPr>
            <a:r>
              <a:rPr lang="ru-RU" dirty="0"/>
              <a:t>учебные предметы, курсы, обеспечивающие различные интересы обучающихся, в том числе этнокультурные;</a:t>
            </a:r>
          </a:p>
          <a:p>
            <a:r>
              <a:rPr lang="ru-RU" dirty="0"/>
              <a:t>внеурочная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093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ФГОС СОО П. 18.3.1. </a:t>
            </a:r>
            <a:br>
              <a:rPr lang="ru-RU" sz="3200" b="1" dirty="0" smtClean="0"/>
            </a:br>
            <a:r>
              <a:rPr lang="ru-RU" sz="3200" b="1" dirty="0" smtClean="0"/>
              <a:t>Учебный </a:t>
            </a:r>
            <a:r>
              <a:rPr lang="ru-RU" sz="3200" b="1" dirty="0"/>
              <a:t>план определяет: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количество учебных занятий за 2 года на одного обучающегося - не менее 2170 часов и не более 2590 часов (не более 37 часов в неделю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УП предусматривает </a:t>
            </a:r>
            <a:r>
              <a:rPr lang="ru-RU" b="1" dirty="0"/>
              <a:t>изучение обязательных учебных предметов:</a:t>
            </a:r>
            <a:r>
              <a:rPr lang="ru-RU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учебных предметов по выбору из обязательных предметных областей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i="1" dirty="0">
                <a:solidFill>
                  <a:srgbClr val="0070C0"/>
                </a:solidFill>
              </a:rPr>
              <a:t>дополнительных учебных предметов, </a:t>
            </a:r>
            <a:r>
              <a:rPr lang="ru-RU" b="1" i="1" dirty="0">
                <a:solidFill>
                  <a:srgbClr val="7030A0"/>
                </a:solidFill>
              </a:rPr>
              <a:t>курсов по выбору </a:t>
            </a:r>
            <a:r>
              <a:rPr lang="ru-RU" dirty="0"/>
              <a:t>и </a:t>
            </a:r>
            <a:r>
              <a:rPr lang="ru-RU" b="1" i="1" dirty="0">
                <a:solidFill>
                  <a:srgbClr val="00B050"/>
                </a:solidFill>
              </a:rPr>
              <a:t>общих для включения во все </a:t>
            </a:r>
            <a:r>
              <a:rPr lang="ru-RU" dirty="0"/>
              <a:t>учебные планы учебных предметов, в том числе на углубленном уровне.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19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Обязательные предметные области: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479236"/>
              </p:ext>
            </p:extLst>
          </p:nvPr>
        </p:nvGraphicFramePr>
        <p:xfrm>
          <a:off x="457200" y="908720"/>
          <a:ext cx="8229600" cy="561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4618856"/>
              </a:tblGrid>
              <a:tr h="47801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Предметная</a:t>
                      </a:r>
                      <a:r>
                        <a:rPr lang="ru-RU" sz="1400" baseline="0" dirty="0" smtClean="0"/>
                        <a:t> область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Предмет</a:t>
                      </a:r>
                      <a:endParaRPr lang="ru-RU" sz="1400" dirty="0"/>
                    </a:p>
                  </a:txBody>
                  <a:tcPr/>
                </a:tc>
              </a:tr>
              <a:tr h="478012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"Русский язык и литература"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"Русский язык", "Литература« (БУ, УУ)</a:t>
                      </a:r>
                      <a:endParaRPr lang="ru-RU" sz="1400" dirty="0"/>
                    </a:p>
                  </a:txBody>
                  <a:tcPr/>
                </a:tc>
              </a:tr>
              <a:tr h="34012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"Родной язык и родная литература"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"Родной язык", "Родная литература«(БУ, УУ)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"Иностранные языки"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"Иностранный язык" (БУ, УУ);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"Второй иностранный язык" (БУ, УУ).</a:t>
                      </a:r>
                    </a:p>
                  </a:txBody>
                  <a:tcPr/>
                </a:tc>
              </a:tr>
              <a:tr h="92200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"Общественные науки"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"История"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УУ);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"География" (БУ, УУ);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"Экономика" (БУ, УУ);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"Право" (БУ, УУ);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"Обществознание" (базовый уровень);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"Россия в мире" (базовый уровень).</a:t>
                      </a:r>
                    </a:p>
                  </a:txBody>
                  <a:tcPr/>
                </a:tc>
              </a:tr>
              <a:tr h="478012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"Математика и информатика»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"Математика« (БУ, УУ);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"Информатика" (БУ, УУ);</a:t>
                      </a:r>
                    </a:p>
                  </a:txBody>
                  <a:tcPr/>
                </a:tc>
              </a:tr>
              <a:tr h="478012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"Естественные науки»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"Физика" (БУ, УУ);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"Химия" (БУ, УУ);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"Биология" (БУ, УУ);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"Астрономия" (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базовый уровень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"Естествознание" (базовый уровень).</a:t>
                      </a:r>
                    </a:p>
                    <a:p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8012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"Физическая культура, экология и основы безопасности жизнедеятельности"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"Физическая культура" (БУ);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"Экология" (БУ);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«ОБЖ" (БУ).</a:t>
                      </a:r>
                    </a:p>
                    <a:p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8012">
                <a:tc gridSpan="2"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учебном плане должно быть предусмотрено выполнение обучающимися индивидуального(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ых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проекта(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82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НОО п.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4. Структура </a:t>
            </a:r>
            <a:r>
              <a:rPr lang="ru-RU" sz="2800" dirty="0" smtClean="0"/>
              <a:t>ООП НОО включает </a:t>
            </a:r>
            <a:r>
              <a:rPr lang="ru-RU" sz="2800" dirty="0"/>
              <a:t>обязательную часть и часть, формируемую участниками образовательных отношений за счет включения в учебные планы учебных предметов, учебных курсов (в том числе внеурочной деятельности), учебных модулей по выбору родителей (законных представителей) несовершеннолетних обучающихся из перечня, предлагаемого </a:t>
            </a:r>
            <a:r>
              <a:rPr lang="ru-RU" sz="2800" dirty="0" smtClean="0"/>
              <a:t>ОО.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302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Д</a:t>
            </a:r>
            <a:r>
              <a:rPr lang="ru-RU" sz="2000" b="1" dirty="0" smtClean="0"/>
              <a:t>ополнительные </a:t>
            </a:r>
            <a:r>
              <a:rPr lang="ru-RU" sz="2000" b="1" dirty="0"/>
              <a:t>учебные предметы, курсы по выбору обучающихся, предлагаемые организацией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например, "Искусство", "Психология", "Технология", "Дизайн", "История родного края", "Экология моего края") в соответствии со спецификой и возможностями </a:t>
            </a:r>
            <a:r>
              <a:rPr lang="ru-RU" dirty="0" smtClean="0"/>
              <a:t>ОО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619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Организация, осуществляющая образовательную деятельность: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обеспечивает реализацию учебных планов одного или нескольких </a:t>
            </a:r>
            <a:r>
              <a:rPr lang="ru-RU" sz="2400" b="1" dirty="0">
                <a:solidFill>
                  <a:srgbClr val="C00000"/>
                </a:solidFill>
              </a:rPr>
              <a:t>профилей обучения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(</a:t>
            </a:r>
            <a:r>
              <a:rPr lang="ru-RU" sz="2400" dirty="0"/>
              <a:t>естественно-научный,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гуманитарный</a:t>
            </a:r>
            <a:r>
              <a:rPr lang="ru-RU" sz="2400" dirty="0"/>
              <a:t>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социально-экономический</a:t>
            </a:r>
            <a:r>
              <a:rPr lang="ru-RU" sz="2400" dirty="0"/>
              <a:t>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технологический</a:t>
            </a:r>
            <a:r>
              <a:rPr lang="ru-RU" sz="2400" dirty="0"/>
              <a:t>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i="1" dirty="0" smtClean="0"/>
              <a:t>универсальный</a:t>
            </a:r>
            <a:r>
              <a:rPr lang="ru-RU" sz="2400" dirty="0"/>
              <a:t>),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наличии необходимых условий профессионального обучения для выполнения определенного вида трудовой деятельности (профессии) в сфере технического и обслуживающего труда.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6252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Обязательные предметы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Учебный план профиля обучения и (или) индивидуальный учебный план должны содержать 11 (12) учебных предметов и предусматривать изучение </a:t>
            </a:r>
            <a:r>
              <a:rPr lang="ru-RU" b="1" dirty="0">
                <a:solidFill>
                  <a:srgbClr val="C00000"/>
                </a:solidFill>
              </a:rPr>
              <a:t>не менее одного учебного предмета из каждой предметной области</a:t>
            </a:r>
            <a:r>
              <a:rPr lang="ru-RU" dirty="0"/>
              <a:t>, определенной настоящим Стандартом, в том числе </a:t>
            </a:r>
            <a:r>
              <a:rPr lang="ru-RU" b="1" dirty="0"/>
              <a:t>общими для включения во все учебные планы </a:t>
            </a:r>
            <a:r>
              <a:rPr lang="ru-RU" dirty="0"/>
              <a:t>являются учебные предметы </a:t>
            </a:r>
            <a:r>
              <a:rPr lang="ru-RU" b="1" dirty="0">
                <a:solidFill>
                  <a:srgbClr val="002060"/>
                </a:solidFill>
              </a:rPr>
              <a:t>"Русский язык", "Литература", "Иностранный язык", "Математика", "История" (или "Россия в мире"), "Физическая культура", "Основы безопасности жизнедеятельности", "Астрономия".</a:t>
            </a:r>
          </a:p>
          <a:p>
            <a:r>
              <a:rPr lang="ru-RU" dirty="0"/>
              <a:t>При этом учебный план профиля обучения (</a:t>
            </a:r>
            <a:r>
              <a:rPr lang="ru-RU" b="1" i="1" dirty="0"/>
              <a:t>кроме универсального</a:t>
            </a:r>
            <a:r>
              <a:rPr lang="ru-RU" dirty="0"/>
              <a:t>) должен содержать не менее 3(4) учебных предметов на углубленном уровне изучения из соответствующей профилю обучения предметной области и (или) смежной с ней предметной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754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составления расписания уроков используйте: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 1 января 2021 года вступило в силу </a:t>
            </a:r>
            <a:r>
              <a:rPr lang="ru-RU" u="sng" dirty="0">
                <a:hlinkClick r:id="rId2"/>
              </a:rPr>
              <a:t>Постановление Главного государственного санитарного врача РФ от 28 сентября 2020 г. № 28</a:t>
            </a:r>
            <a:r>
              <a:rPr lang="ru-RU" dirty="0"/>
              <a:t>, которым, в частности, определены санитарно-эпидемиологические требования к образовательным организациям (далее – СП 2.4.3648-20). </a:t>
            </a:r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/>
              <a:t>того, с 1 марта действуют новые гигиенические нормативы и требования к обеспечению безопасности и безвредности для человека факторов среды обитания, утв. </a:t>
            </a:r>
            <a:r>
              <a:rPr lang="ru-RU" u="sng" dirty="0">
                <a:hlinkClick r:id="rId3"/>
              </a:rPr>
              <a:t>Постановлением Главного государственного санитарного врача РФ от 28 января 2021 г. № 2</a:t>
            </a:r>
            <a:r>
              <a:rPr lang="ru-RU" dirty="0"/>
              <a:t> (далее – СанПиН 1.2.3685-21), часть из которых также касается школ.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14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НОО п. 25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25. Объем обязательной части программы начального общего образования составляет 80%, а объем части, формируемой участниками образовательных отношений из перечня, предлагаемого Организацией, - 20% от общего объема программы </a:t>
            </a:r>
            <a:r>
              <a:rPr lang="ru-RU" dirty="0" smtClean="0"/>
              <a:t>НОО, </a:t>
            </a:r>
            <a:r>
              <a:rPr lang="ru-RU" dirty="0"/>
              <a:t>реализуемой в соответствии с требованиями к организации образовательного процесса к учебной нагрузке при 5-дневной (или 6-дневной) учебной неделе, предусмотренными Санитарными правилами и нормами СанПиН 1.2.3685-21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80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НОО п. 32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32. Организационный раздел программы </a:t>
            </a:r>
            <a:r>
              <a:rPr lang="ru-RU" dirty="0" smtClean="0"/>
              <a:t>НОО должен </a:t>
            </a:r>
            <a:r>
              <a:rPr lang="ru-RU" dirty="0"/>
              <a:t>определять общие рамки организации образовательной деятельности, а также организационные механизмы и условия реализации программы начального общего образования и включать:</a:t>
            </a:r>
          </a:p>
          <a:p>
            <a:r>
              <a:rPr lang="ru-RU" dirty="0"/>
              <a:t>учебный план;</a:t>
            </a:r>
          </a:p>
          <a:p>
            <a:r>
              <a:rPr lang="ru-RU" dirty="0"/>
              <a:t>план внеурочной деятельности</a:t>
            </a:r>
            <a:r>
              <a:rPr lang="ru-RU" dirty="0" smtClean="0"/>
              <a:t>;</a:t>
            </a:r>
          </a:p>
          <a:p>
            <a:r>
              <a:rPr lang="ru-RU" dirty="0"/>
              <a:t>календарный учебный график;</a:t>
            </a:r>
          </a:p>
          <a:p>
            <a:r>
              <a:rPr lang="ru-RU" dirty="0"/>
              <a:t>календарный план воспитательной </a:t>
            </a:r>
            <a:r>
              <a:rPr lang="ru-RU" dirty="0" smtClean="0"/>
              <a:t>работы…</a:t>
            </a:r>
            <a:endParaRPr lang="ru-RU" dirty="0"/>
          </a:p>
          <a:p>
            <a:r>
              <a:rPr lang="ru-RU" dirty="0"/>
              <a:t>характеристику условий реализации </a:t>
            </a:r>
            <a:r>
              <a:rPr lang="ru-RU" dirty="0" smtClean="0"/>
              <a:t>программы.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03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НОО п. 32.1.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32.1. Учебный план программы </a:t>
            </a:r>
            <a:r>
              <a:rPr lang="ru-RU" dirty="0" smtClean="0"/>
              <a:t>НОО(далее </a:t>
            </a:r>
            <a:r>
              <a:rPr lang="ru-RU" dirty="0"/>
              <a:t>- учебный план) обеспечивает реализацию требований ФГОС, </a:t>
            </a:r>
            <a:r>
              <a:rPr lang="ru-RU" u="sng" dirty="0"/>
              <a:t>определяет учебную нагрузку </a:t>
            </a:r>
            <a:r>
              <a:rPr lang="ru-RU" dirty="0"/>
              <a:t>в соответствии с требованиями к организации образовательной деятельности к учебной нагрузке при 5-дневной (или 6-дневной) учебной неделе, предусмотренными Гигиеническими нормативами и Санитарно-эпидемиологическими требованиями, </a:t>
            </a:r>
            <a:r>
              <a:rPr lang="ru-RU" u="sng" dirty="0"/>
              <a:t>перечень учебных предметов</a:t>
            </a:r>
            <a:r>
              <a:rPr lang="ru-RU" dirty="0"/>
              <a:t>, учебных курсов, учебных модулей.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80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ФГОС НОО п. 32.1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/>
              <a:t>В учебный план входят следующие </a:t>
            </a:r>
            <a:r>
              <a:rPr lang="ru-RU" sz="2000" b="1" dirty="0">
                <a:solidFill>
                  <a:srgbClr val="FF0000"/>
                </a:solidFill>
              </a:rPr>
              <a:t>обязательные</a:t>
            </a:r>
            <a:r>
              <a:rPr lang="ru-RU" sz="2000" dirty="0"/>
              <a:t> для изучения предметные области, учебные предметы (учебные модули):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277607"/>
              </p:ext>
            </p:extLst>
          </p:nvPr>
        </p:nvGraphicFramePr>
        <p:xfrm>
          <a:off x="457200" y="1556794"/>
          <a:ext cx="8229600" cy="4197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94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Предметные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Учебные предметы (учебные модули)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94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Русский язык и литературное чтение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Русский язык, Литературное чтение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1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Родной язык и литературное чтение на родном языке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Родной язык и (или) государственный язык республики Российской Федерации, Литературное чтение на родном языке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94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Иностранный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Иностранный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94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Математика и информатика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Математика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94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Обществознание и естествознание ("окружающий мир")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Окружающий 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266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Основы религиозных культур и светской этики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Основы религиозных культур и светской этики: учебный модуль: "Основы православной культуры"; учебный модуль: "Основы иудейской культуры"; учебный модуль: "Основы буддийской культуры"; учебный модуль: "Основы исламской культуры"; учебный модуль: "Основы религиозных культур народов России"; учебный модуль: "Основы светской этики"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94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Искусство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Изобразительное искусство, Музыка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94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Технология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Технология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94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Физическая культура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Физическая культура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92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НОО п. 32.1.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Общий объем </a:t>
            </a:r>
            <a:r>
              <a:rPr lang="ru-RU" b="1" dirty="0">
                <a:solidFill>
                  <a:srgbClr val="FF0000"/>
                </a:solidFill>
              </a:rPr>
              <a:t>аудиторной работы </a:t>
            </a:r>
            <a:r>
              <a:rPr lang="ru-RU" dirty="0"/>
              <a:t>обучающихся за четыре учебных года не может составлять менее </a:t>
            </a:r>
            <a:r>
              <a:rPr lang="ru-RU" b="1" dirty="0"/>
              <a:t>2954</a:t>
            </a:r>
            <a:r>
              <a:rPr lang="ru-RU" dirty="0"/>
              <a:t> академических часов и более </a:t>
            </a:r>
            <a:r>
              <a:rPr lang="ru-RU" b="1" dirty="0"/>
              <a:t>3190</a:t>
            </a:r>
            <a:r>
              <a:rPr lang="ru-RU" dirty="0"/>
              <a:t> академических часов в соответствии с требованиями к организации образовательного процесса к учебной нагрузке при 5-дневной (или 6-дневной) учебной неделе, предусмотренными Гигиеническими нормативами и Санитарно-эпидемиологическими требованиями.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15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0126" y="763975"/>
            <a:ext cx="6737891" cy="373729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ru-RU" sz="2000" dirty="0"/>
              <a:t>Требования к организации образовательного процесса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32866" y="249067"/>
            <a:ext cx="2161507" cy="329761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1700" b="1" dirty="0"/>
              <a:t>СанПиН </a:t>
            </a:r>
            <a:r>
              <a:rPr lang="ru-RU" sz="1700" b="1" dirty="0"/>
              <a:t> 1.2.3685-21 </a:t>
            </a:r>
            <a:endParaRPr lang="ru-RU" sz="17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3798"/>
            <a:ext cx="1968500" cy="236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8369" y="914176"/>
            <a:ext cx="2161507" cy="329761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1700" b="1" dirty="0"/>
              <a:t>П.182  т.6.6.</a:t>
            </a:r>
            <a:endParaRPr lang="ru-RU" sz="17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571773"/>
              </p:ext>
            </p:extLst>
          </p:nvPr>
        </p:nvGraphicFramePr>
        <p:xfrm>
          <a:off x="302954" y="1310472"/>
          <a:ext cx="7149368" cy="4943076"/>
        </p:xfrm>
        <a:graphic>
          <a:graphicData uri="http://schemas.openxmlformats.org/drawingml/2006/table">
            <a:tbl>
              <a:tblPr/>
              <a:tblGrid>
                <a:gridCol w="1903069"/>
                <a:gridCol w="1954503"/>
                <a:gridCol w="3291796"/>
              </a:tblGrid>
              <a:tr h="369763">
                <a:tc rowSpan="8">
                  <a:txBody>
                    <a:bodyPr/>
                    <a:lstStyle/>
                    <a:p>
                      <a:pPr algn="l"/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Учебная нагрузка при 5-дневной учебной неделе, не более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</a:rPr>
                        <a:t>21 ч</a:t>
                      </a:r>
                    </a:p>
                  </a:txBody>
                  <a:tcPr marL="65314" marR="65314" marT="32657" marB="32657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2-4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23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5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29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6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30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7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32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8-9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33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10-11 класс, 1-2 курс ПОО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34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старше 18 лет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40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rowSpan="7"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Учебная нагрузка при 6-дневной учебной неделе, не более</a:t>
                      </a:r>
                    </a:p>
                  </a:txBody>
                  <a:tcPr marL="65314" marR="65314" marT="32657" marB="32657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2-4 класс</a:t>
                      </a:r>
                    </a:p>
                  </a:txBody>
                  <a:tcPr marL="65314" marR="65314" marT="32657" marB="32657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26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5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32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6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33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7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35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8-9 класс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36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10-11 класс, 1-2 курс ПОО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37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старше 18 лет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>
                          <a:effectLst/>
                        </a:rPr>
                        <a:t>40 ч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Проведение сдвоенных уроков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1-4 классы</a:t>
                      </a:r>
                    </a:p>
                  </a:txBody>
                  <a:tcPr marL="65314" marR="65314" marT="32657" marB="32657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не проводятся, за исключением уроков физической культуры по лыжной подготовке и плаванию</a:t>
                      </a:r>
                    </a:p>
                  </a:txBody>
                  <a:tcPr marL="65314" marR="65314" marT="32657" marB="3265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17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НОО п. 32.1.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целях обеспечения индивидуальных потребностей обучающихся </a:t>
            </a:r>
            <a:r>
              <a:rPr lang="ru-RU" b="1" dirty="0"/>
              <a:t>часть учебного плана, формируемая участниками образовательных отношений </a:t>
            </a:r>
            <a:r>
              <a:rPr lang="ru-RU" dirty="0"/>
              <a:t>из перечня, </a:t>
            </a:r>
            <a:r>
              <a:rPr lang="ru-RU" b="1" dirty="0"/>
              <a:t>предлагаемого Организацией</a:t>
            </a:r>
            <a:r>
              <a:rPr lang="ru-RU" dirty="0"/>
              <a:t>, включает учебные предметы, учебные курсы (в том числе внеурочной деятельности), учебные модули по выбору родителей (законных представителей) несовершеннолетних обучающихся, в том числе предусматривающие углубленное изучение учебных предметов, с целью удовлетворения различных интересов обучающихся, потребностей в физическом развитии и совершенствовании, а также учитывающие этнокультурные интересы.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517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1755</Words>
  <Application>Microsoft Office PowerPoint</Application>
  <PresentationFormat>Экран (4:3)</PresentationFormat>
  <Paragraphs>177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Проектирование учебного плана в соответствии с ФГОС 2021</vt:lpstr>
      <vt:lpstr>ФГОС НОО п. 4</vt:lpstr>
      <vt:lpstr>ФГОС НОО п. 25</vt:lpstr>
      <vt:lpstr>ФГОС НОО п. 32</vt:lpstr>
      <vt:lpstr>ФГОС НОО п. 32.1.</vt:lpstr>
      <vt:lpstr>ФГОС НОО п. 32.1. В учебный план входят следующие обязательные для изучения предметные области, учебные предметы (учебные модули): </vt:lpstr>
      <vt:lpstr>ФГОС НОО п. 32.1.</vt:lpstr>
      <vt:lpstr>Презентация PowerPoint</vt:lpstr>
      <vt:lpstr>ФГОС НОО п. 32.1.</vt:lpstr>
      <vt:lpstr>Приказ Министерства просвещения РФ от 31 мая 2021 г. № 287 “Об утверждении федерального государственного образовательного стандарта основного общего образования” </vt:lpstr>
      <vt:lpstr> ФГОС ООО п. 33 В учебный план входят следующие обязательные для изучения предметные области и учебные предметы: </vt:lpstr>
      <vt:lpstr>Названия предметов</vt:lpstr>
      <vt:lpstr>ФГОС ООО п. 33</vt:lpstr>
      <vt:lpstr>ФГОС ООО п. 33</vt:lpstr>
      <vt:lpstr>САНПИН:</vt:lpstr>
      <vt:lpstr>Презентация PowerPoint</vt:lpstr>
      <vt:lpstr>ФГОС СОО п. 15</vt:lpstr>
      <vt:lpstr>ФГОС СОО П. 18.3.1.  Учебный план определяет:</vt:lpstr>
      <vt:lpstr>Обязательные предметные области:</vt:lpstr>
      <vt:lpstr>Дополнительные учебные предметы, курсы по выбору обучающихся, предлагаемые организацией</vt:lpstr>
      <vt:lpstr>Организация, осуществляющая образовательную деятельность:</vt:lpstr>
      <vt:lpstr>Обязательные предметы</vt:lpstr>
      <vt:lpstr>Для составления расписания уроков используйте: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учебного плана в соответствии с ФГОС 2021</dc:title>
  <dc:creator>Лаврентьева СА</dc:creator>
  <cp:lastModifiedBy>Лавреньева СА</cp:lastModifiedBy>
  <cp:revision>35</cp:revision>
  <dcterms:created xsi:type="dcterms:W3CDTF">2022-02-08T01:57:23Z</dcterms:created>
  <dcterms:modified xsi:type="dcterms:W3CDTF">2022-02-08T05:26:02Z</dcterms:modified>
</cp:coreProperties>
</file>