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90" r:id="rId2"/>
    <p:sldId id="415" r:id="rId3"/>
    <p:sldId id="410" r:id="rId4"/>
    <p:sldId id="406" r:id="rId5"/>
    <p:sldId id="393" r:id="rId6"/>
    <p:sldId id="394" r:id="rId7"/>
    <p:sldId id="395" r:id="rId8"/>
    <p:sldId id="412" r:id="rId9"/>
    <p:sldId id="413" r:id="rId10"/>
    <p:sldId id="414" r:id="rId11"/>
    <p:sldId id="417" r:id="rId12"/>
    <p:sldId id="418" r:id="rId13"/>
    <p:sldId id="416" r:id="rId14"/>
    <p:sldId id="409" r:id="rId15"/>
    <p:sldId id="361" r:id="rId1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2D3"/>
    <a:srgbClr val="FBD8D5"/>
    <a:srgbClr val="74CC74"/>
    <a:srgbClr val="95472B"/>
    <a:srgbClr val="FEECE2"/>
    <a:srgbClr val="237A89"/>
    <a:srgbClr val="DEF6FA"/>
    <a:srgbClr val="C1EEF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69779" autoAdjust="0"/>
  </p:normalViewPr>
  <p:slideViewPr>
    <p:cSldViewPr>
      <p:cViewPr varScale="1">
        <p:scale>
          <a:sx n="71" d="100"/>
          <a:sy n="71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19" y="-96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dc\W\&#1056;&#1091;&#1089;&#1085;&#1072;&#1082;%20&#1045;.&#1048;\&#1053;&#1077;&#1079;&#1072;&#1074;&#1080;&#1089;&#1080;&#1084;&#1072;&#1103;%20&#1086;&#1094;&#1077;&#1085;&#1082;&#1072;\2017%20&#1053;&#1054;&#1050;%20&#1054;&#1044;%20&#1087;&#1088;&#1086;&#1074;&#1077;&#1076;&#1077;&#1085;&#1080;&#1077;\&#1040;&#1085;&#1072;&#1083;&#1080;&#1079;%20&#1089;&#1072;&#1081;&#1090;&#1086;&#1074;\&#1041;&#1044;%20&#1087;&#1086;%20&#1089;&#1072;&#1081;&#1090;&#1072;&#1084;%20&#1054;&#1044;&#1054;&#1044;_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dc\W\&#1056;&#1091;&#1089;&#1085;&#1072;&#1082;%20&#1045;.&#1048;\&#1053;&#1077;&#1079;&#1072;&#1074;&#1080;&#1089;&#1080;&#1084;&#1072;&#1103;%20&#1086;&#1094;&#1077;&#1085;&#1082;&#1072;\2017%20&#1053;&#1054;&#1050;%20&#1054;&#1044;%20&#1087;&#1088;&#1086;&#1074;&#1077;&#1076;&#1077;&#1085;&#1080;&#1077;\&#1040;&#1085;&#1072;&#1083;&#1080;&#1079;%20&#1089;&#1072;&#1081;&#1090;&#1086;&#1074;\&#1041;&#1044;%20&#1087;&#1086;%20&#1089;&#1072;&#1081;&#1090;&#1072;&#1084;%20&#1054;&#1044;&#1054;&#1044;_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dc\W\&#1056;&#1091;&#1089;&#1085;&#1072;&#1082;%20&#1045;.&#1048;\&#1053;&#1077;&#1079;&#1072;&#1074;&#1080;&#1089;&#1080;&#1084;&#1072;&#1103;%20&#1086;&#1094;&#1077;&#1085;&#1082;&#1072;\2017%20&#1053;&#1054;&#1050;%20&#1054;&#1044;%20&#1087;&#1088;&#1086;&#1074;&#1077;&#1076;&#1077;&#1085;&#1080;&#1077;\&#1040;&#1085;&#1072;&#1083;&#1080;&#1079;%20&#1089;&#1072;&#1081;&#1090;&#1086;&#1074;\&#1041;&#1044;%20&#1087;&#1086;%20&#1089;&#1072;&#1081;&#1090;&#1072;&#1084;%20&#1054;&#1044;&#1054;&#1044;_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Лист2!$B$1:$B$7</c:f>
              <c:strCache>
                <c:ptCount val="7"/>
                <c:pt idx="0">
                  <c:v>Наличие сведений о порядке приема в ОО, обучения, отчисления, предоставления платных образовательных услуг</c:v>
                </c:pt>
                <c:pt idx="1">
                  <c:v>Наличие сведений о материально-техническом оснащении образовательного процесса в организации</c:v>
                </c:pt>
                <c:pt idx="2">
                  <c:v>Наличие сведений о финансово-хозяйственной деятельности организации</c:v>
                </c:pt>
                <c:pt idx="3">
                  <c:v>Наличие сведений о реализуемых образовательных программах</c:v>
                </c:pt>
                <c:pt idx="4">
                  <c:v>Наличие документов об организации</c:v>
                </c:pt>
                <c:pt idx="5">
                  <c:v>Наличие сведений о структуре организации и органах ее управления</c:v>
                </c:pt>
                <c:pt idx="6">
                  <c:v>Наличие сведений о деятельности организации</c:v>
                </c:pt>
              </c:strCache>
            </c:strRef>
          </c:cat>
          <c:val>
            <c:numRef>
              <c:f>Лист2!$C$1:$C$7</c:f>
              <c:numCache>
                <c:formatCode>0.0%</c:formatCode>
                <c:ptCount val="7"/>
                <c:pt idx="0">
                  <c:v>0.97100000000000053</c:v>
                </c:pt>
                <c:pt idx="1">
                  <c:v>0.84600000000000064</c:v>
                </c:pt>
                <c:pt idx="2" formatCode="0%">
                  <c:v>0.53</c:v>
                </c:pt>
                <c:pt idx="3">
                  <c:v>0.92300000000000004</c:v>
                </c:pt>
                <c:pt idx="4" formatCode="0%">
                  <c:v>1</c:v>
                </c:pt>
                <c:pt idx="5">
                  <c:v>0.92300000000000004</c:v>
                </c:pt>
                <c:pt idx="6" formatCode="0%">
                  <c:v>1</c:v>
                </c:pt>
              </c:numCache>
            </c:numRef>
          </c:val>
        </c:ser>
        <c:axId val="79229696"/>
        <c:axId val="79232000"/>
      </c:barChart>
      <c:catAx>
        <c:axId val="7922969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9232000"/>
        <c:crosses val="autoZero"/>
        <c:auto val="1"/>
        <c:lblAlgn val="ctr"/>
        <c:lblOffset val="100"/>
      </c:catAx>
      <c:valAx>
        <c:axId val="79232000"/>
        <c:scaling>
          <c:orientation val="minMax"/>
        </c:scaling>
        <c:delete val="1"/>
        <c:axPos val="b"/>
        <c:majorGridlines/>
        <c:numFmt formatCode="0.0%" sourceLinked="1"/>
        <c:tickLblPos val="nextTo"/>
        <c:crossAx val="79229696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9669513967004131"/>
          <c:y val="2.6570048309178803E-2"/>
          <c:w val="0.50330486032995858"/>
          <c:h val="0.94685990338164261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Лист2!$B$23:$B$32</c:f>
              <c:strCache>
                <c:ptCount val="10"/>
                <c:pt idx="0">
                  <c:v>Наличие перечня педагогического состава организации</c:v>
                </c:pt>
                <c:pt idx="1">
                  <c:v>Наличие сведений о ФИО, должности, контактных данных педагогических работников ОО</c:v>
                </c:pt>
                <c:pt idx="2">
                  <c:v>Наличие сведений об уровне образования педагогических работников ОО</c:v>
                </c:pt>
                <c:pt idx="3">
                  <c:v>Наличие сведений о квалификации, ученом звании и степени педагогических работников ОО</c:v>
                </c:pt>
                <c:pt idx="4">
                  <c:v>Наличие сведений о преподаваемых педагогическим работником ОО дисциплинах</c:v>
                </c:pt>
                <c:pt idx="5">
                  <c:v>Наименование направления подготовки или специальности</c:v>
                </c:pt>
                <c:pt idx="6">
                  <c:v>Наличие контактных данных заместителей руководителя организации</c:v>
                </c:pt>
                <c:pt idx="7">
                  <c:v>Наличие сведений о заместителе (-ях) руководителя организации</c:v>
                </c:pt>
                <c:pt idx="8">
                  <c:v>Наличие контактных данных руководства организации</c:v>
                </c:pt>
                <c:pt idx="9">
                  <c:v>Наличие сведений о руководителе организации</c:v>
                </c:pt>
              </c:strCache>
            </c:strRef>
          </c:cat>
          <c:val>
            <c:numRef>
              <c:f>Лист2!$C$23:$C$32</c:f>
              <c:numCache>
                <c:formatCode>0.0%</c:formatCode>
                <c:ptCount val="10"/>
                <c:pt idx="0" formatCode="0%">
                  <c:v>0.96000000000000063</c:v>
                </c:pt>
                <c:pt idx="1">
                  <c:v>0.95700000000000063</c:v>
                </c:pt>
                <c:pt idx="2">
                  <c:v>0.91500000000000004</c:v>
                </c:pt>
                <c:pt idx="3">
                  <c:v>0.87200000000000133</c:v>
                </c:pt>
                <c:pt idx="4">
                  <c:v>0.72600000000000064</c:v>
                </c:pt>
                <c:pt idx="5">
                  <c:v>0.79500000000000004</c:v>
                </c:pt>
                <c:pt idx="6">
                  <c:v>0.76900000000000146</c:v>
                </c:pt>
                <c:pt idx="7" formatCode="0%">
                  <c:v>0.82000000000000062</c:v>
                </c:pt>
                <c:pt idx="8" formatCode="0%">
                  <c:v>0.94000000000000061</c:v>
                </c:pt>
                <c:pt idx="9" formatCode="0%">
                  <c:v>0.99</c:v>
                </c:pt>
              </c:numCache>
            </c:numRef>
          </c:val>
        </c:ser>
        <c:axId val="79871360"/>
        <c:axId val="79877248"/>
      </c:barChart>
      <c:catAx>
        <c:axId val="79871360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9877248"/>
        <c:crosses val="autoZero"/>
        <c:auto val="1"/>
        <c:lblAlgn val="ctr"/>
        <c:lblOffset val="100"/>
      </c:catAx>
      <c:valAx>
        <c:axId val="79877248"/>
        <c:scaling>
          <c:orientation val="minMax"/>
        </c:scaling>
        <c:delete val="1"/>
        <c:axPos val="b"/>
        <c:majorGridlines/>
        <c:numFmt formatCode="0%" sourceLinked="1"/>
        <c:tickLblPos val="nextTo"/>
        <c:crossAx val="79871360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56588154741526853"/>
          <c:y val="2.5821596244131433E-2"/>
          <c:w val="0.41817642359922458"/>
          <c:h val="0.94835680751173712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C0504D">
                <a:lumMod val="75000"/>
              </a:srgbClr>
            </a:solidFill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Лист2!$B$38:$B$42</c:f>
              <c:strCache>
                <c:ptCount val="5"/>
                <c:pt idx="0">
                  <c:v>наличие возможности внесения предложений (электронная форма для внесения предложений участниками образовательного процесса, связанных с деятельностью образовательной организации, электронный сервис для on-line взаимодействия с руководителями и педагогичес</c:v>
                </c:pt>
                <c:pt idx="1">
                  <c:v>с помощью электронных сервисов (электронная форма для обращений участников образовательного процесса)</c:v>
                </c:pt>
                <c:pt idx="2">
                  <c:v>по электронной почте (наличие одного или нескольких электронных адресов)</c:v>
                </c:pt>
                <c:pt idx="3">
                  <c:v>по телефону (наличие контактных телефонов, указание времени возможного взаимодействия)</c:v>
                </c:pt>
                <c:pt idx="4">
                  <c:v>Наличие возможности взаимодействия участников образовательного процесса с организацией</c:v>
                </c:pt>
              </c:strCache>
            </c:strRef>
          </c:cat>
          <c:val>
            <c:numRef>
              <c:f>Лист2!$C$38:$C$42</c:f>
              <c:numCache>
                <c:formatCode>0.0%</c:formatCode>
                <c:ptCount val="5"/>
                <c:pt idx="0" formatCode="0%">
                  <c:v>0.11</c:v>
                </c:pt>
                <c:pt idx="1">
                  <c:v>0.33300000000000091</c:v>
                </c:pt>
                <c:pt idx="2" formatCode="0%">
                  <c:v>0.99</c:v>
                </c:pt>
                <c:pt idx="3" formatCode="0%">
                  <c:v>1</c:v>
                </c:pt>
                <c:pt idx="4" formatCode="0%">
                  <c:v>1</c:v>
                </c:pt>
              </c:numCache>
            </c:numRef>
          </c:val>
        </c:ser>
        <c:axId val="80303232"/>
        <c:axId val="80304768"/>
      </c:barChart>
      <c:catAx>
        <c:axId val="8030323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304768"/>
        <c:crosses val="autoZero"/>
        <c:auto val="1"/>
        <c:lblAlgn val="ctr"/>
        <c:lblOffset val="100"/>
      </c:catAx>
      <c:valAx>
        <c:axId val="80304768"/>
        <c:scaling>
          <c:orientation val="minMax"/>
        </c:scaling>
        <c:delete val="1"/>
        <c:axPos val="b"/>
        <c:majorGridlines/>
        <c:numFmt formatCode="0%" sourceLinked="1"/>
        <c:tickLblPos val="nextTo"/>
        <c:crossAx val="8030323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1F8C91-86D0-4EDA-B0B0-E996526F791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0259F5-B41A-45F8-B7B9-EACF3B414BED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открытость и доступность информации об организациях, осуществляющих образовательную деятельность;</a:t>
          </a:r>
          <a:endParaRPr lang="ru-RU" b="1" dirty="0">
            <a:solidFill>
              <a:schemeClr val="tx1"/>
            </a:solidFill>
          </a:endParaRPr>
        </a:p>
      </dgm:t>
    </dgm:pt>
    <dgm:pt modelId="{B68774B3-9D35-47A0-8BC3-A1D9C48E7EBB}" type="parTrans" cxnId="{843076CD-EF91-4B7D-AEE9-CC295B07992D}">
      <dgm:prSet/>
      <dgm:spPr/>
      <dgm:t>
        <a:bodyPr/>
        <a:lstStyle/>
        <a:p>
          <a:endParaRPr lang="ru-RU"/>
        </a:p>
      </dgm:t>
    </dgm:pt>
    <dgm:pt modelId="{01D90111-59EE-4A5E-9D71-FC14A7F79746}" type="sibTrans" cxnId="{843076CD-EF91-4B7D-AEE9-CC295B07992D}">
      <dgm:prSet/>
      <dgm:spPr/>
      <dgm:t>
        <a:bodyPr/>
        <a:lstStyle/>
        <a:p>
          <a:endParaRPr lang="ru-RU"/>
        </a:p>
      </dgm:t>
    </dgm:pt>
    <dgm:pt modelId="{8FB4A541-288E-4F08-8CD9-873A99F17526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удовлетворённость условиями ведения образовательной деятельности организаций</a:t>
          </a:r>
          <a:endParaRPr lang="ru-RU" b="1" dirty="0">
            <a:solidFill>
              <a:schemeClr val="tx1"/>
            </a:solidFill>
          </a:endParaRPr>
        </a:p>
      </dgm:t>
    </dgm:pt>
    <dgm:pt modelId="{9101E0C9-8B6F-4CA4-A06C-D7E9ED51E88A}" type="parTrans" cxnId="{B40C55C9-2C47-41DB-B5D5-B32B9F1722E8}">
      <dgm:prSet/>
      <dgm:spPr/>
      <dgm:t>
        <a:bodyPr/>
        <a:lstStyle/>
        <a:p>
          <a:endParaRPr lang="ru-RU"/>
        </a:p>
      </dgm:t>
    </dgm:pt>
    <dgm:pt modelId="{6064AB8D-DD5C-483D-B6BC-86996A1D104C}" type="sibTrans" cxnId="{B40C55C9-2C47-41DB-B5D5-B32B9F1722E8}">
      <dgm:prSet/>
      <dgm:spPr/>
      <dgm:t>
        <a:bodyPr/>
        <a:lstStyle/>
        <a:p>
          <a:endParaRPr lang="ru-RU"/>
        </a:p>
      </dgm:t>
    </dgm:pt>
    <dgm:pt modelId="{0053080E-595D-4BE6-B9DC-7F2606AD5296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доступность услуг для инвалидов.</a:t>
          </a:r>
          <a:endParaRPr lang="ru-RU" b="1" dirty="0">
            <a:solidFill>
              <a:schemeClr val="tx1"/>
            </a:solidFill>
          </a:endParaRPr>
        </a:p>
      </dgm:t>
    </dgm:pt>
    <dgm:pt modelId="{F4DAFCD8-795C-4DCA-8FF2-FDC7B0ADC92A}" type="parTrans" cxnId="{AA1997CB-EE32-451A-8EAB-B21745FCE630}">
      <dgm:prSet/>
      <dgm:spPr/>
      <dgm:t>
        <a:bodyPr/>
        <a:lstStyle/>
        <a:p>
          <a:endParaRPr lang="ru-RU"/>
        </a:p>
      </dgm:t>
    </dgm:pt>
    <dgm:pt modelId="{4DBF7DAE-822C-4E1E-87C7-2291CFD1DD00}" type="sibTrans" cxnId="{AA1997CB-EE32-451A-8EAB-B21745FCE630}">
      <dgm:prSet/>
      <dgm:spPr/>
      <dgm:t>
        <a:bodyPr/>
        <a:lstStyle/>
        <a:p>
          <a:endParaRPr lang="ru-RU"/>
        </a:p>
      </dgm:t>
    </dgm:pt>
    <dgm:pt modelId="{A2A3D557-17C2-45E7-B7C2-28BD8FEF5BE3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комфортность условий, в которых осуществляется образовательная       деятельность;</a:t>
          </a:r>
          <a:endParaRPr lang="ru-RU" b="1" dirty="0">
            <a:solidFill>
              <a:schemeClr val="tx1"/>
            </a:solidFill>
          </a:endParaRPr>
        </a:p>
      </dgm:t>
    </dgm:pt>
    <dgm:pt modelId="{88C6DBD1-9DAF-45EF-83A9-90ACE058C2FC}" type="parTrans" cxnId="{247B08EA-5C59-426B-8324-6AD0F215E217}">
      <dgm:prSet/>
      <dgm:spPr/>
      <dgm:t>
        <a:bodyPr/>
        <a:lstStyle/>
        <a:p>
          <a:endParaRPr lang="ru-RU"/>
        </a:p>
      </dgm:t>
    </dgm:pt>
    <dgm:pt modelId="{F4099427-43B0-4297-8BFE-B03437F7B0CB}" type="sibTrans" cxnId="{247B08EA-5C59-426B-8324-6AD0F215E217}">
      <dgm:prSet/>
      <dgm:spPr/>
      <dgm:t>
        <a:bodyPr/>
        <a:lstStyle/>
        <a:p>
          <a:endParaRPr lang="ru-RU"/>
        </a:p>
      </dgm:t>
    </dgm:pt>
    <dgm:pt modelId="{E1922A57-A480-45B0-8B8C-21CC43D85A64}">
      <dgm:prSet/>
      <dgm:spPr/>
      <dgm:t>
        <a:bodyPr/>
        <a:lstStyle/>
        <a:p>
          <a:pPr rtl="0"/>
          <a:r>
            <a:rPr lang="ru-RU" b="1" smtClean="0">
              <a:solidFill>
                <a:schemeClr val="tx1"/>
              </a:solidFill>
            </a:rPr>
            <a:t>доброжелательность, вежливость работников;</a:t>
          </a:r>
          <a:endParaRPr lang="ru-RU" b="1" dirty="0">
            <a:solidFill>
              <a:schemeClr val="tx1"/>
            </a:solidFill>
          </a:endParaRPr>
        </a:p>
      </dgm:t>
    </dgm:pt>
    <dgm:pt modelId="{700B13FF-30BF-4FA9-AB40-E90317A21319}" type="parTrans" cxnId="{30A8189E-65DB-4083-B620-5E80AFB812EA}">
      <dgm:prSet/>
      <dgm:spPr/>
      <dgm:t>
        <a:bodyPr/>
        <a:lstStyle/>
        <a:p>
          <a:endParaRPr lang="ru-RU"/>
        </a:p>
      </dgm:t>
    </dgm:pt>
    <dgm:pt modelId="{6C1CFB1A-A200-40B5-B72B-B0E8BA805FDA}" type="sibTrans" cxnId="{30A8189E-65DB-4083-B620-5E80AFB812EA}">
      <dgm:prSet/>
      <dgm:spPr/>
      <dgm:t>
        <a:bodyPr/>
        <a:lstStyle/>
        <a:p>
          <a:endParaRPr lang="ru-RU"/>
        </a:p>
      </dgm:t>
    </dgm:pt>
    <dgm:pt modelId="{33460ABE-E16D-4EA3-9C49-191521FE6B61}" type="pres">
      <dgm:prSet presAssocID="{B31F8C91-86D0-4EDA-B0B0-E996526F79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037D12-E947-4D37-862F-4FAF8555486A}" type="pres">
      <dgm:prSet presAssocID="{970259F5-B41A-45F8-B7B9-EACF3B414BED}" presName="parentText" presStyleLbl="node1" presStyleIdx="0" presStyleCnt="5" custScaleY="166949" custLinFactY="-71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2483C-EE2C-4A92-B5AC-2B76A8FBB06E}" type="pres">
      <dgm:prSet presAssocID="{01D90111-59EE-4A5E-9D71-FC14A7F79746}" presName="spacer" presStyleCnt="0"/>
      <dgm:spPr/>
    </dgm:pt>
    <dgm:pt modelId="{5D5FF277-B53A-402B-9C45-84BFD202BA07}" type="pres">
      <dgm:prSet presAssocID="{A2A3D557-17C2-45E7-B7C2-28BD8FEF5BE3}" presName="parentText" presStyleLbl="node1" presStyleIdx="1" presStyleCnt="5" custScaleY="102388" custLinFactNeighborY="783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5B3BE-CFEF-4B81-B3B5-2B7244D05D2B}" type="pres">
      <dgm:prSet presAssocID="{F4099427-43B0-4297-8BFE-B03437F7B0CB}" presName="spacer" presStyleCnt="0"/>
      <dgm:spPr/>
    </dgm:pt>
    <dgm:pt modelId="{45A465F2-50BD-4441-9761-41C9F7EF94EE}" type="pres">
      <dgm:prSet presAssocID="{E1922A57-A480-45B0-8B8C-21CC43D85A6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9A6BE-9BE0-4F22-AB89-BB60F55F6A44}" type="pres">
      <dgm:prSet presAssocID="{6C1CFB1A-A200-40B5-B72B-B0E8BA805FDA}" presName="spacer" presStyleCnt="0"/>
      <dgm:spPr/>
    </dgm:pt>
    <dgm:pt modelId="{040D08F9-C1DC-448E-A6DB-34EF14398BE6}" type="pres">
      <dgm:prSet presAssocID="{8FB4A541-288E-4F08-8CD9-873A99F1752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C4FA6-8599-4246-AE54-B6654C8695CE}" type="pres">
      <dgm:prSet presAssocID="{6064AB8D-DD5C-483D-B6BC-86996A1D104C}" presName="spacer" presStyleCnt="0"/>
      <dgm:spPr/>
    </dgm:pt>
    <dgm:pt modelId="{B452F8CD-8987-47BC-BC31-4A19550AAB38}" type="pres">
      <dgm:prSet presAssocID="{0053080E-595D-4BE6-B9DC-7F2606AD529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3076CD-EF91-4B7D-AEE9-CC295B07992D}" srcId="{B31F8C91-86D0-4EDA-B0B0-E996526F7913}" destId="{970259F5-B41A-45F8-B7B9-EACF3B414BED}" srcOrd="0" destOrd="0" parTransId="{B68774B3-9D35-47A0-8BC3-A1D9C48E7EBB}" sibTransId="{01D90111-59EE-4A5E-9D71-FC14A7F79746}"/>
    <dgm:cxn modelId="{30A8189E-65DB-4083-B620-5E80AFB812EA}" srcId="{B31F8C91-86D0-4EDA-B0B0-E996526F7913}" destId="{E1922A57-A480-45B0-8B8C-21CC43D85A64}" srcOrd="2" destOrd="0" parTransId="{700B13FF-30BF-4FA9-AB40-E90317A21319}" sibTransId="{6C1CFB1A-A200-40B5-B72B-B0E8BA805FDA}"/>
    <dgm:cxn modelId="{FDFAEF61-EA2B-4507-83CD-DE4E4E303D4A}" type="presOf" srcId="{970259F5-B41A-45F8-B7B9-EACF3B414BED}" destId="{B6037D12-E947-4D37-862F-4FAF8555486A}" srcOrd="0" destOrd="0" presId="urn:microsoft.com/office/officeart/2005/8/layout/vList2"/>
    <dgm:cxn modelId="{60E88BDE-29A9-4645-868F-AFEB02E5C775}" type="presOf" srcId="{A2A3D557-17C2-45E7-B7C2-28BD8FEF5BE3}" destId="{5D5FF277-B53A-402B-9C45-84BFD202BA07}" srcOrd="0" destOrd="0" presId="urn:microsoft.com/office/officeart/2005/8/layout/vList2"/>
    <dgm:cxn modelId="{0270D8B7-4087-4E25-BC9B-67716FC404AB}" type="presOf" srcId="{0053080E-595D-4BE6-B9DC-7F2606AD5296}" destId="{B452F8CD-8987-47BC-BC31-4A19550AAB38}" srcOrd="0" destOrd="0" presId="urn:microsoft.com/office/officeart/2005/8/layout/vList2"/>
    <dgm:cxn modelId="{247B08EA-5C59-426B-8324-6AD0F215E217}" srcId="{B31F8C91-86D0-4EDA-B0B0-E996526F7913}" destId="{A2A3D557-17C2-45E7-B7C2-28BD8FEF5BE3}" srcOrd="1" destOrd="0" parTransId="{88C6DBD1-9DAF-45EF-83A9-90ACE058C2FC}" sibTransId="{F4099427-43B0-4297-8BFE-B03437F7B0CB}"/>
    <dgm:cxn modelId="{B40C55C9-2C47-41DB-B5D5-B32B9F1722E8}" srcId="{B31F8C91-86D0-4EDA-B0B0-E996526F7913}" destId="{8FB4A541-288E-4F08-8CD9-873A99F17526}" srcOrd="3" destOrd="0" parTransId="{9101E0C9-8B6F-4CA4-A06C-D7E9ED51E88A}" sibTransId="{6064AB8D-DD5C-483D-B6BC-86996A1D104C}"/>
    <dgm:cxn modelId="{AA1997CB-EE32-451A-8EAB-B21745FCE630}" srcId="{B31F8C91-86D0-4EDA-B0B0-E996526F7913}" destId="{0053080E-595D-4BE6-B9DC-7F2606AD5296}" srcOrd="4" destOrd="0" parTransId="{F4DAFCD8-795C-4DCA-8FF2-FDC7B0ADC92A}" sibTransId="{4DBF7DAE-822C-4E1E-87C7-2291CFD1DD00}"/>
    <dgm:cxn modelId="{48E97BD4-30CC-4DB0-8276-5A187DDF883D}" type="presOf" srcId="{8FB4A541-288E-4F08-8CD9-873A99F17526}" destId="{040D08F9-C1DC-448E-A6DB-34EF14398BE6}" srcOrd="0" destOrd="0" presId="urn:microsoft.com/office/officeart/2005/8/layout/vList2"/>
    <dgm:cxn modelId="{CF54DC20-B50C-4165-8062-140250C93622}" type="presOf" srcId="{E1922A57-A480-45B0-8B8C-21CC43D85A64}" destId="{45A465F2-50BD-4441-9761-41C9F7EF94EE}" srcOrd="0" destOrd="0" presId="urn:microsoft.com/office/officeart/2005/8/layout/vList2"/>
    <dgm:cxn modelId="{8D9686EC-3DE5-4F9F-B5BD-11F5F9DB7A5B}" type="presOf" srcId="{B31F8C91-86D0-4EDA-B0B0-E996526F7913}" destId="{33460ABE-E16D-4EA3-9C49-191521FE6B61}" srcOrd="0" destOrd="0" presId="urn:microsoft.com/office/officeart/2005/8/layout/vList2"/>
    <dgm:cxn modelId="{4E4FBED0-EFF7-4D95-8922-D0B91ACA6E62}" type="presParOf" srcId="{33460ABE-E16D-4EA3-9C49-191521FE6B61}" destId="{B6037D12-E947-4D37-862F-4FAF8555486A}" srcOrd="0" destOrd="0" presId="urn:microsoft.com/office/officeart/2005/8/layout/vList2"/>
    <dgm:cxn modelId="{233DF8B2-0755-48B6-AAD4-F5B7F677EC5F}" type="presParOf" srcId="{33460ABE-E16D-4EA3-9C49-191521FE6B61}" destId="{65D2483C-EE2C-4A92-B5AC-2B76A8FBB06E}" srcOrd="1" destOrd="0" presId="urn:microsoft.com/office/officeart/2005/8/layout/vList2"/>
    <dgm:cxn modelId="{B065CFD5-1360-4ECC-A86E-AD2506BD132B}" type="presParOf" srcId="{33460ABE-E16D-4EA3-9C49-191521FE6B61}" destId="{5D5FF277-B53A-402B-9C45-84BFD202BA07}" srcOrd="2" destOrd="0" presId="urn:microsoft.com/office/officeart/2005/8/layout/vList2"/>
    <dgm:cxn modelId="{C1E69925-2F83-4BEB-98CB-4A57326943D7}" type="presParOf" srcId="{33460ABE-E16D-4EA3-9C49-191521FE6B61}" destId="{F605B3BE-CFEF-4B81-B3B5-2B7244D05D2B}" srcOrd="3" destOrd="0" presId="urn:microsoft.com/office/officeart/2005/8/layout/vList2"/>
    <dgm:cxn modelId="{F18D0E82-4CBC-4632-AEDF-F2A4C582692D}" type="presParOf" srcId="{33460ABE-E16D-4EA3-9C49-191521FE6B61}" destId="{45A465F2-50BD-4441-9761-41C9F7EF94EE}" srcOrd="4" destOrd="0" presId="urn:microsoft.com/office/officeart/2005/8/layout/vList2"/>
    <dgm:cxn modelId="{E2CDDED4-5A2E-4C53-A814-7ACA2A2DBDCE}" type="presParOf" srcId="{33460ABE-E16D-4EA3-9C49-191521FE6B61}" destId="{8959A6BE-9BE0-4F22-AB89-BB60F55F6A44}" srcOrd="5" destOrd="0" presId="urn:microsoft.com/office/officeart/2005/8/layout/vList2"/>
    <dgm:cxn modelId="{9DC81FCD-3F77-4155-B98F-22DEBD68FDE6}" type="presParOf" srcId="{33460ABE-E16D-4EA3-9C49-191521FE6B61}" destId="{040D08F9-C1DC-448E-A6DB-34EF14398BE6}" srcOrd="6" destOrd="0" presId="urn:microsoft.com/office/officeart/2005/8/layout/vList2"/>
    <dgm:cxn modelId="{6BBDB73F-5C2B-4621-9CB1-33AD67CB94C5}" type="presParOf" srcId="{33460ABE-E16D-4EA3-9C49-191521FE6B61}" destId="{989C4FA6-8599-4246-AE54-B6654C8695CE}" srcOrd="7" destOrd="0" presId="urn:microsoft.com/office/officeart/2005/8/layout/vList2"/>
    <dgm:cxn modelId="{8DB7A2DC-5F12-4471-AB74-7EFA4D370F5D}" type="presParOf" srcId="{33460ABE-E16D-4EA3-9C49-191521FE6B61}" destId="{B452F8CD-8987-47BC-BC31-4A19550AAB38}" srcOrd="8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DFEBB9C-5EB8-41AE-B04C-08D453D1E6F1}" type="datetimeFigureOut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68144B3-79B5-4B53-88E7-4AA29EE7B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DF4CB06-089C-4C52-8AF1-AEC84BBDD04A}" type="datetimeFigureOut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70A3F0-F9AF-4E43-9041-7A9ABE36B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2017 году был завершён трёхлетний цикл проведения независимой оценки качества образовательной деятельности. За период с 2015 по 2017 г.г. независимая оценка была проведена в 2000 организациях, осуществляющих образовательную деятельность и относящихся к различным министерствам и ведомствам. С этого, 2018 года независимая оценка проводится по второму кругу. В следующем году независимую оценку должны будут пройти все школы и детские сады. </a:t>
            </a:r>
          </a:p>
          <a:p>
            <a:endParaRPr lang="ru-RU" dirty="0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B32D32-BA50-40F1-951D-AB54CD851ECB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Хотелось бы обратить ваше внимание на форму плана по устранению недостатков (про ответственных)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0A3F0-F9AF-4E43-9041-7A9ABE36B53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Может быть продумать и разместить на сайте раздел?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0A3F0-F9AF-4E43-9041-7A9ABE36B53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52C660-1F85-43D2-8AE3-6174D8934E54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настоящее время в Федеральном Законодательстве в части проведения независимой оценки произошли изменения (ФЗ-362).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Изменения в нормативно-правовых актах коснулись разных направлений проведения независимой оценки.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Перечень документов, на которые необходимо обратить внимание, представлен на слайдах. Позвольте мне акцентировать внимание на некоторых из них. Это ФЗ-392 и приказ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Минтруда и социальной защиты …. СКАЗАТЬ ПОДРОБНЕЕ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0A3F0-F9AF-4E43-9041-7A9ABE36B53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того, чтобы разобраться, почему независимая оценка и сайты так тесно связаны друг с другом, обратимся к формулировке по законодательству.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Независимая оценка качества условий осуществления образовательной деятельности организациями, осуществляющими образовательную деятельность, проводится в целях предоставления участникам отношений в сфере образования информации об уровне организации работы по реализации образовательных программ на основе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общедоступной информации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принято считать общедоступной информацией?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СЛАЙД (1)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К общедоступной информации относятся общеизвестные сведения и иная информация, доступ к которой не ограничен.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Общедоступная информация может использоваться любыми лицами по их усмотрению при соблюдении установленных федеральными законами ограничений в отношении распространения такой информации.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Итак, для обеспечения условий и качества проведения независимой оценки организации, осуществляющие образовательную деятельность должны предоставить в открытом доступе в сети «Интернет» отчёт о результатах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самообследования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также информацию о своей деятельности в соответствии с законодательством Российской Федерации.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0A3F0-F9AF-4E43-9041-7A9ABE36B53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Методы получения информации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0A3F0-F9AF-4E43-9041-7A9ABE36B53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393C06-A7FC-41A9-AAFA-5475FBE5709A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E1C819-7C62-45A4-BFDA-B3F3D062B02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63794F-3C60-4F3F-903E-5593EB640947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Следующие показатели характеризуют комфортность условий образовательной организации, в которых осуществляется образовательная деятельность. Все </a:t>
            </a: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5CA519-ADC5-42D6-9022-94547BA1581E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3F5E0D-C24F-4BA9-8B38-5689F7606B59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7209F-8181-4CB0-99D8-0FD8AB4CA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8372-9063-4CF3-880F-B2C4FE278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8F7B2-D70E-4F80-9EE7-3DF5C2D8B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14CEB-5085-4C21-9AFF-E43D93A6F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23261-7E4B-40D3-B808-959CD0EB6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E9F08-8D42-4AD0-B37B-0ACEFD2C8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A0EE6-8A45-41C7-AAB7-0129DD3E9D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D9F75-7621-4B35-AF84-0840D4033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1BE01-8C78-4F50-B4B2-113BCA1B7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4D36E-7E71-4FD7-B8CC-B74D3EE6D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9DBD-3106-4BDD-999E-454680EF2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C5C780-8C8C-4F69-8F6F-5B5743792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4" r:id="rId1"/>
    <p:sldLayoutId id="2147484574" r:id="rId2"/>
    <p:sldLayoutId id="2147484575" r:id="rId3"/>
    <p:sldLayoutId id="2147484576" r:id="rId4"/>
    <p:sldLayoutId id="2147484577" r:id="rId5"/>
    <p:sldLayoutId id="2147484578" r:id="rId6"/>
    <p:sldLayoutId id="2147484579" r:id="rId7"/>
    <p:sldLayoutId id="2147484580" r:id="rId8"/>
    <p:sldLayoutId id="2147484581" r:id="rId9"/>
    <p:sldLayoutId id="2147484582" r:id="rId10"/>
    <p:sldLayoutId id="21474845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groups/282484211957119/" TargetMode="External"/><Relationship Id="rId5" Type="http://schemas.openxmlformats.org/officeDocument/2006/relationships/hyperlink" Target="https://vk.com/gku_nso_nimro" TargetMode="External"/><Relationship Id="rId4" Type="http://schemas.openxmlformats.org/officeDocument/2006/relationships/hyperlink" Target="http://nimro.ru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.nimro@gmail.com" TargetMode="External"/><Relationship Id="rId4" Type="http://schemas.openxmlformats.org/officeDocument/2006/relationships/hyperlink" Target="http://www.nimro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284137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arant.ru/products/ipo/prime/doc/71900472/" TargetMode="External"/><Relationship Id="rId5" Type="http://schemas.openxmlformats.org/officeDocument/2006/relationships/hyperlink" Target="http://www.garant.ru/products/ipo/prime/doc/71859160/" TargetMode="External"/><Relationship Id="rId4" Type="http://schemas.openxmlformats.org/officeDocument/2006/relationships/hyperlink" Target="http://www.kremlin.ru/acts/bank/4246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514600"/>
          </a:xfrm>
        </p:spPr>
        <p:txBody>
          <a:bodyPr/>
          <a:lstStyle/>
          <a:p>
            <a:pPr algn="ctr" eaLnBrk="1" hangingPunct="1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1800" b="1" dirty="0" smtClean="0"/>
              <a:t>Сайт образовательной организации, как объект независимой оценки качества условий осуществления образовательной деятельности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4267200"/>
            <a:ext cx="5181600" cy="17526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Руснак Елена Ивановна,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научный сотрудник-руководитель группы «Статистика» 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ГКУ НСО «Новосибирский институт мониторинга 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и развития образования»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rusnakelena@gmail.com</a:t>
            </a: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90000"/>
              </a:lnSpc>
            </a:pPr>
            <a:endParaRPr lang="ru-RU" sz="2000" smtClean="0"/>
          </a:p>
          <a:p>
            <a:pPr algn="r" eaLnBrk="1" hangingPunct="1">
              <a:lnSpc>
                <a:spcPct val="90000"/>
              </a:lnSpc>
            </a:pPr>
            <a:endParaRPr lang="ru-RU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0"/>
            <a:ext cx="40386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153988" y="6248400"/>
            <a:ext cx="8990012" cy="400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400" b="1">
                <a:solidFill>
                  <a:srgbClr val="1155CC"/>
                </a:solidFill>
                <a:latin typeface="Arial Unicode MS" pitchFamily="34" charset="-128"/>
                <a:hlinkClick r:id="rId4"/>
              </a:rPr>
              <a:t>http://nimro.ru/</a:t>
            </a:r>
            <a:r>
              <a:rPr lang="ru-RU" altLang="ru-RU" sz="1400" b="1">
                <a:solidFill>
                  <a:srgbClr val="888888"/>
                </a:solidFill>
                <a:latin typeface="Arial Unicode MS" pitchFamily="34" charset="-128"/>
              </a:rPr>
              <a:t> </a:t>
            </a:r>
            <a:r>
              <a:rPr lang="ru-RU" altLang="ru-RU" sz="2000" b="1">
                <a:solidFill>
                  <a:srgbClr val="888888"/>
                </a:solidFill>
                <a:latin typeface="Arial Unicode MS" pitchFamily="34" charset="-128"/>
              </a:rPr>
              <a:t>    </a:t>
            </a:r>
            <a:r>
              <a:rPr lang="ru-RU" altLang="ru-RU" sz="1400" b="1">
                <a:solidFill>
                  <a:srgbClr val="888888"/>
                </a:solidFill>
                <a:latin typeface="Arial Unicode MS" pitchFamily="34" charset="-128"/>
              </a:rPr>
              <a:t> </a:t>
            </a:r>
            <a:r>
              <a:rPr lang="ru-RU" altLang="ru-RU" sz="1400" b="1">
                <a:solidFill>
                  <a:srgbClr val="1155CC"/>
                </a:solidFill>
                <a:latin typeface="Arial Unicode MS" pitchFamily="34" charset="-128"/>
                <a:hlinkClick r:id="rId5"/>
              </a:rPr>
              <a:t>https://vk.com/gku_nso_nimro</a:t>
            </a:r>
            <a:r>
              <a:rPr lang="ru-RU" altLang="ru-RU" sz="1400" b="1">
                <a:solidFill>
                  <a:srgbClr val="888888"/>
                </a:solidFill>
                <a:latin typeface="Arial Unicode MS" pitchFamily="34" charset="-128"/>
              </a:rPr>
              <a:t>            </a:t>
            </a:r>
            <a:r>
              <a:rPr lang="ru-RU" altLang="ru-RU" sz="1400" b="1">
                <a:solidFill>
                  <a:srgbClr val="1155CC"/>
                </a:solidFill>
                <a:latin typeface="Arial Unicode MS" pitchFamily="34" charset="-128"/>
                <a:hlinkClick r:id="rId6"/>
              </a:rPr>
              <a:t>https://www.facebook.com/groups/282484211957119/</a:t>
            </a:r>
            <a:r>
              <a:rPr lang="ru-RU" altLang="ru-RU" sz="1000" b="1"/>
              <a:t> </a:t>
            </a:r>
            <a:endParaRPr lang="ru-RU" altLang="ru-RU" sz="2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ru-RU" sz="2000" b="1" dirty="0" smtClean="0"/>
              <a:t>Доля получателей услуг, удовлетворенных открытостью, полнотой и доступностью информации о деятельности организации</a:t>
            </a:r>
            <a:endParaRPr lang="ru-RU" sz="2000" b="1" i="1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372600" cy="4876800"/>
          </a:xfrm>
        </p:spPr>
        <p:txBody>
          <a:bodyPr/>
          <a:lstStyle/>
          <a:p>
            <a:pPr algn="ctr">
              <a:buNone/>
            </a:pPr>
            <a:r>
              <a:rPr lang="ru-RU" sz="18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Вопросы анкеты для получателей образовательных услуг</a:t>
            </a:r>
          </a:p>
          <a:p>
            <a:pPr algn="ctr">
              <a:buNone/>
            </a:pPr>
            <a:endParaRPr lang="ru-RU" sz="1800" b="1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Видели ли Вы в помещении организации при её посещении стенды с информацией о деятельности организации?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Насколько Вы удовлетворены открытостью, полнотой и доступностью информации о деятельности организации, размещённой на информационных стендах в помещении организации?</a:t>
            </a:r>
          </a:p>
          <a:p>
            <a:pPr lvl="0"/>
            <a:r>
              <a:rPr lang="ru-RU" sz="1800" dirty="0" smtClean="0"/>
              <a:t>Пользовались ли Вы официальным сайтом организации?</a:t>
            </a:r>
          </a:p>
          <a:p>
            <a:pPr lvl="0"/>
            <a:r>
              <a:rPr lang="ru-RU" sz="1800" dirty="0" smtClean="0"/>
              <a:t>Насколько Вы удовлетворены открытостью, полнотой и доступностью информации о деятельности организации, размещённой на официальном сайте в сети Интернет?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Пользовались ли Вы какими-либо дистанционными способами взаимодействия с организацией (телефон, электронная почта, форма для подачи электронного обращения (жалобы, предложения), </a:t>
            </a:r>
            <a:r>
              <a:rPr lang="ru-RU" sz="1800" dirty="0" smtClean="0"/>
              <a:t>получение удалённой консультации по оказываемым услугам, раздел «Часто задаваемые вопросы», </a:t>
            </a:r>
            <a:r>
              <a:rPr lang="ru-RU" sz="1800" dirty="0" err="1" smtClean="0"/>
              <a:t>онлайн</a:t>
            </a:r>
            <a:r>
              <a:rPr lang="ru-RU" sz="1800" dirty="0" smtClean="0"/>
              <a:t> анкета для опроса граждан на сайте и т.п.)?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228600" y="6172200"/>
            <a:ext cx="86106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Если вариант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ответа плохо или очень плохо – указывается причина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52400" y="228600"/>
          <a:ext cx="8686801" cy="5937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882"/>
                <a:gridCol w="7793518"/>
                <a:gridCol w="152401"/>
              </a:tblGrid>
              <a:tr h="898270">
                <a:tc gridSpan="3"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Критерий 2 – «Комфортность условий, в которых осуществляется образовательная деятельность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1173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2.1.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в организации комфортных условий для предоставления образовательных услуг: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наличие комфортной зоны отдыха (ожидания), оборудованной соответствующей мебелью,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наличие и понятность навигации внутри образовательной организации;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доступность питьевой воды;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наличие и доступность санитарно-гигиенических помещений;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транспортная доступность (возможность доехать до организации на общественном транспорте)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21274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2.2.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возможности развития творческих способностей и интересов обучающихся, включая их участие в конкурсах и олимпиадах (в том числе во всероссийских и международных), выставках, смотрах, физкультурных мероприятиях, спортивных мероприятиях, в том числе в официальных спортивных мероприятиях, и других массовых мероприятиях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</a:tr>
            </a:tbl>
          </a:graphicData>
        </a:graphic>
      </p:graphicFrame>
      <p:pic>
        <p:nvPicPr>
          <p:cNvPr id="92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5675" y="6248400"/>
            <a:ext cx="5683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5675" y="6248400"/>
            <a:ext cx="5683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5"/>
          <p:cNvGraphicFramePr>
            <a:graphicFrameLocks/>
          </p:cNvGraphicFramePr>
          <p:nvPr/>
        </p:nvGraphicFramePr>
        <p:xfrm>
          <a:off x="152401" y="152399"/>
          <a:ext cx="8686799" cy="6541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203"/>
                <a:gridCol w="7039303"/>
                <a:gridCol w="1123293"/>
              </a:tblGrid>
              <a:tr h="565909">
                <a:tc>
                  <a:txBody>
                    <a:bodyPr/>
                    <a:lstStyle/>
                    <a:p>
                      <a:pPr eaLnBrk="0" hangingPunct="0">
                        <a:defRPr/>
                      </a:pPr>
                      <a:r>
                        <a:rPr lang="ru-RU" sz="1000" dirty="0" smtClean="0">
                          <a:solidFill>
                            <a:schemeClr val="accent2"/>
                          </a:solidFill>
                        </a:rPr>
                        <a:t>№</a:t>
                      </a:r>
                      <a:endParaRPr lang="ru-RU" sz="1600" b="1" kern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defRPr/>
                      </a:pPr>
                      <a:r>
                        <a:rPr lang="ru-RU" sz="1600" b="1" kern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Новый критерий (3)  «Доступность услуг для инвалидов»</a:t>
                      </a:r>
                      <a:endParaRPr lang="ru-RU" sz="1600" b="1" kern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3209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3.1.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Оборудование территории, прилегающей к образовательной организации, и ее помещений с учетом доступности для инвалидов: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оборудование входных групп пандусами/подъемными платформами;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наличие выделенных стоянок для автотранспортных средств инвалидов;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наличие адаптированных лифтов, поручней, расширенных дверных проемов;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наличие сменных кресел-колясок,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наличие специально оборудованных санитарно-гигиенических помещений в организации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3034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3.2.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в образовательной организации условий доступности, позволяющих инвалидам получать образовательные услуги наравне с другими, включая: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дублирование для инвалидов по слуху и зрению звуковой и зрительной информации;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дублирование надписей, знаков и иной текстовой и графической информации знаками, выполненными рельефно-точечным шрифтом Брайля;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возможность предоставления инвалидам по слуху (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слуху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зрению) услуг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сурдопереводчика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тифлосурдопереводчика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наличие альтернативной версии официального сайта организации в сети «Интернет» для инвалидов по зрению;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помощь, оказываемая работниками образовательной организации, прошедшими необходимое обучение (инструктирование) (возможность сопровождения работниками организации);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наличие возможности предоставления образовательных услуг в дистанционном режиме или на дому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533400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Форма плана по устранению недостатков, выявленных в ходе проведения независимой оценки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3490" name="Picture 2" descr="C:\Users\rei1\Desktop\Безымянный 22222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" y="914400"/>
            <a:ext cx="8153400" cy="55626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5675" y="6248400"/>
            <a:ext cx="5683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1"/>
            <a:ext cx="8458200" cy="838200"/>
          </a:xfrm>
        </p:spPr>
        <p:txBody>
          <a:bodyPr/>
          <a:lstStyle/>
          <a:p>
            <a:r>
              <a:rPr lang="ru-RU" sz="2000" b="1" dirty="0" smtClean="0"/>
              <a:t>Раздел на сайте «Независимая оценка» 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752600"/>
            <a:ext cx="8272462" cy="4267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ru-RU" dirty="0" smtClean="0"/>
              <a:t>в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5675" y="6248400"/>
            <a:ext cx="5683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 bwMode="auto">
          <a:xfrm>
            <a:off x="685800" y="2057400"/>
            <a:ext cx="3429000" cy="106680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Результаты независимой оценки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685800" y="3505200"/>
            <a:ext cx="3352800" cy="2057400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План мероприятий по улучшению качества образовательной деятельности с чётом результатов независимой оценки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Багетная рамка 13"/>
          <p:cNvSpPr/>
          <p:nvPr/>
        </p:nvSpPr>
        <p:spPr bwMode="auto">
          <a:xfrm>
            <a:off x="5638800" y="2057400"/>
            <a:ext cx="2895600" cy="1219200"/>
          </a:xfrm>
          <a:prstGeom prst="bevel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/>
              <a:t>Официальный сайт </a:t>
            </a:r>
            <a:r>
              <a:rPr lang="en-US" b="1" dirty="0"/>
              <a:t>www.bus.gov.ru</a:t>
            </a:r>
            <a:endParaRPr lang="ru-RU" b="1" dirty="0"/>
          </a:p>
        </p:txBody>
      </p:sp>
      <p:sp>
        <p:nvSpPr>
          <p:cNvPr id="15" name="Багетная рамка 14"/>
          <p:cNvSpPr/>
          <p:nvPr/>
        </p:nvSpPr>
        <p:spPr bwMode="auto">
          <a:xfrm>
            <a:off x="5715000" y="4495800"/>
            <a:ext cx="2895600" cy="1219200"/>
          </a:xfrm>
          <a:prstGeom prst="beve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/>
              <a:t>Сайт образовательной организации</a:t>
            </a:r>
          </a:p>
        </p:txBody>
      </p:sp>
      <p:sp>
        <p:nvSpPr>
          <p:cNvPr id="17" name="Стрелка вправо 16"/>
          <p:cNvSpPr/>
          <p:nvPr/>
        </p:nvSpPr>
        <p:spPr bwMode="auto">
          <a:xfrm>
            <a:off x="4191000" y="2514600"/>
            <a:ext cx="1447800" cy="4572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 bwMode="auto">
          <a:xfrm>
            <a:off x="4191000" y="4876800"/>
            <a:ext cx="1447800" cy="533400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 bwMode="auto">
          <a:xfrm rot="2343788">
            <a:off x="3891566" y="3565830"/>
            <a:ext cx="2072105" cy="55429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Стрелка вправо 19"/>
          <p:cNvSpPr/>
          <p:nvPr/>
        </p:nvSpPr>
        <p:spPr bwMode="auto">
          <a:xfrm rot="18837708">
            <a:off x="3845045" y="3785196"/>
            <a:ext cx="2072105" cy="55429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685800" y="5715000"/>
            <a:ext cx="3429000" cy="914400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Анкета для получателей образовательных услуг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 bwMode="auto">
          <a:xfrm rot="20379632">
            <a:off x="4238565" y="5797585"/>
            <a:ext cx="14478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0"/>
            <a:ext cx="40386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2514600"/>
            <a:ext cx="8534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ru-RU" sz="1400" b="1" kern="0" dirty="0">
                <a:latin typeface="Arial" charset="0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3200" b="1" kern="0" dirty="0">
                <a:solidFill>
                  <a:schemeClr val="tx2"/>
                </a:solidFill>
                <a:latin typeface="+mn-lt"/>
                <a:hlinkClick r:id="rId4"/>
              </a:rPr>
              <a:t>www.nimro.ru</a:t>
            </a:r>
            <a:r>
              <a:rPr lang="en-US" sz="3200" b="1" kern="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n-US" sz="3200" b="1" kern="0" dirty="0">
              <a:solidFill>
                <a:schemeClr val="tx2"/>
              </a:solidFill>
              <a:latin typeface="+mn-lt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solidFill>
                  <a:schemeClr val="tx2"/>
                </a:solidFill>
                <a:latin typeface="+mn-lt"/>
                <a:hlinkClick r:id="rId5"/>
              </a:rPr>
              <a:t>info.nimro@gmail.com</a:t>
            </a:r>
            <a:endParaRPr lang="en-US" sz="2800" b="1" kern="0" dirty="0">
              <a:solidFill>
                <a:schemeClr val="tx2"/>
              </a:solidFill>
              <a:latin typeface="+mn-lt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n-US" sz="2800" b="1" kern="0" dirty="0">
              <a:solidFill>
                <a:schemeClr val="tx2"/>
              </a:solidFill>
              <a:latin typeface="+mn-lt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solidFill>
                  <a:schemeClr val="tx2"/>
                </a:solidFill>
                <a:latin typeface="+mn-lt"/>
              </a:rPr>
              <a:t>8-(383)-347-46-43 </a:t>
            </a:r>
            <a:endParaRPr lang="ru-RU" sz="2400" b="1" kern="0" dirty="0">
              <a:solidFill>
                <a:schemeClr val="tx2"/>
              </a:solidFill>
              <a:latin typeface="+mn-lt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400" b="1" kern="0" dirty="0">
                <a:latin typeface="+mn-lt"/>
              </a:rPr>
              <a:t> </a:t>
            </a:r>
            <a:endParaRPr lang="ru-RU" sz="1400" b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Перечень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нормативно правовых актов по вопросам совершенствования проведения независимой оценки качества условий оказания услуг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19600"/>
          </a:xfrm>
        </p:spPr>
        <p:txBody>
          <a:bodyPr/>
          <a:lstStyle/>
          <a:p>
            <a:pPr lvl="0"/>
            <a:r>
              <a:rPr lang="ru-RU" sz="1400" b="1" u="sng" dirty="0" smtClean="0">
                <a:hlinkClick r:id="rId3"/>
              </a:rPr>
              <a:t>Федеральный закон от 05.12.2017 №392-ФЗ</a:t>
            </a:r>
            <a:r>
              <a:rPr lang="ru-RU" sz="1400" b="1" dirty="0" smtClean="0"/>
              <a:t> «О внесении изменений в отдельные законодательные акты Российской Федерации по вопросам совершенствования проведения независимой оценки качества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экспертизы».</a:t>
            </a:r>
          </a:p>
          <a:p>
            <a:r>
              <a:rPr lang="ru-RU" sz="1400" u="sng" dirty="0" smtClean="0">
                <a:hlinkClick r:id="rId4"/>
              </a:rPr>
              <a:t>Указ Президента Российской Федерации от 14.11.2017 № 548</a:t>
            </a:r>
            <a:r>
              <a:rPr lang="ru-RU" sz="1400" dirty="0" smtClean="0"/>
              <a:t> «Об оценке эффективности деятельности органов исполнительной власти субъектов Российской Федерации».</a:t>
            </a:r>
          </a:p>
          <a:p>
            <a:r>
              <a:rPr lang="ru-RU" sz="1400" u="sng" dirty="0" smtClean="0">
                <a:hlinkClick r:id="rId5"/>
              </a:rPr>
              <a:t>Постановление Правительства РФ от 31.05.2018 № 638</a:t>
            </a:r>
            <a:r>
              <a:rPr lang="ru-RU" sz="1400" dirty="0" smtClean="0"/>
              <a:t> «Об утверждении Правил сбора и обобщения информации о качестве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экспертизы».</a:t>
            </a:r>
          </a:p>
          <a:p>
            <a:r>
              <a:rPr lang="ru-RU" sz="1400" b="1" u="sng" dirty="0" smtClean="0">
                <a:hlinkClick r:id="rId6"/>
              </a:rPr>
              <a:t>Постановление Правительства РФ от 26.07.2018 г. № 873</a:t>
            </a:r>
            <a:r>
              <a:rPr lang="ru-RU" sz="1400" b="1" dirty="0" smtClean="0"/>
              <a:t> «О внесении изменений в типовую форму трудового договора с руководителем государственного     (муниципального) учреждения».</a:t>
            </a:r>
          </a:p>
          <a:p>
            <a:r>
              <a:rPr lang="ru-RU" sz="1400" b="1" u="sng" dirty="0" smtClean="0">
                <a:solidFill>
                  <a:srgbClr val="0070C0"/>
                </a:solidFill>
              </a:rPr>
              <a:t>Приказ министерства труда и социальной защиты Российской Федерации </a:t>
            </a:r>
            <a:r>
              <a:rPr lang="ru-RU" sz="1400" b="1" dirty="0" smtClean="0"/>
              <a:t>от 31.05.2018 г. № 344н «Об утверждении единого порядка расчёта показателей, характеризующих общие критерии оценки качества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экспертизы»</a:t>
            </a:r>
          </a:p>
          <a:p>
            <a:pPr lvl="0"/>
            <a:endParaRPr lang="ru-RU" sz="1400" dirty="0" smtClean="0"/>
          </a:p>
          <a:p>
            <a:endParaRPr lang="ru-RU" sz="16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5675" y="6248400"/>
            <a:ext cx="5683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762000"/>
          </a:xfrm>
        </p:spPr>
        <p:txBody>
          <a:bodyPr/>
          <a:lstStyle/>
          <a:p>
            <a:r>
              <a:rPr lang="ru-RU" sz="2000" b="1" dirty="0" smtClean="0"/>
              <a:t>Общедоступная информация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24384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ru-RU" sz="1800" b="1" dirty="0" smtClean="0"/>
              <a:t>К общедоступной информации относятся общеизвестные сведения и иная информация, доступ к которой не ограничен.</a:t>
            </a:r>
          </a:p>
          <a:p>
            <a:pPr>
              <a:buFont typeface="+mj-lt"/>
              <a:buAutoNum type="arabicPeriod"/>
            </a:pPr>
            <a:endParaRPr lang="ru-RU" sz="1800" b="1" dirty="0" smtClean="0"/>
          </a:p>
          <a:p>
            <a:pPr>
              <a:buFont typeface="+mj-lt"/>
              <a:buAutoNum type="arabicPeriod"/>
            </a:pPr>
            <a:r>
              <a:rPr lang="ru-RU" sz="1800" b="1" dirty="0" smtClean="0"/>
              <a:t> Общедоступная информация может использоваться любыми лицами по их усмотрению при соблюдении установленных федеральными законами ограничений в отношении распространения такой информации.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457200" y="4724400"/>
            <a:ext cx="38100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Отчёт о результатах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самообследования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4800600" y="4724400"/>
            <a:ext cx="38100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accent6"/>
                </a:solidFill>
              </a:rPr>
              <a:t>Сведения о деятельности организации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5675" y="6248400"/>
            <a:ext cx="5683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1"/>
            <a:ext cx="8347075" cy="762000"/>
          </a:xfrm>
        </p:spPr>
        <p:txBody>
          <a:bodyPr/>
          <a:lstStyle/>
          <a:p>
            <a:r>
              <a:rPr lang="ru-RU" sz="2000" b="1" dirty="0" smtClean="0"/>
              <a:t>КРИТЕРИИ НЕЗАВИСИМОЙ ОЦЕНКИ</a:t>
            </a:r>
            <a:endParaRPr lang="ru-RU" sz="20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7772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5675" y="6248400"/>
            <a:ext cx="5683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авая фигурная скобка 4"/>
          <p:cNvSpPr/>
          <p:nvPr/>
        </p:nvSpPr>
        <p:spPr bwMode="auto">
          <a:xfrm>
            <a:off x="7239000" y="1295400"/>
            <a:ext cx="1905000" cy="5181600"/>
          </a:xfrm>
          <a:prstGeom prst="rightBrace">
            <a:avLst/>
          </a:prstGeom>
          <a:solidFill>
            <a:srgbClr val="FBD8D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АНКЕТИРОВАНИЕ ПОЛУЧАТЕЛЕЙ ОБРАЗОВАТЕЛЬНЫХ УСЛУГ</a:t>
            </a:r>
          </a:p>
        </p:txBody>
      </p:sp>
      <p:sp>
        <p:nvSpPr>
          <p:cNvPr id="8" name="Плюс 7"/>
          <p:cNvSpPr/>
          <p:nvPr/>
        </p:nvSpPr>
        <p:spPr bwMode="auto">
          <a:xfrm>
            <a:off x="6477000" y="2362200"/>
            <a:ext cx="685800" cy="609600"/>
          </a:xfrm>
          <a:prstGeom prst="mathPlu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9" name="Плюс 8"/>
          <p:cNvSpPr/>
          <p:nvPr/>
        </p:nvSpPr>
        <p:spPr bwMode="auto">
          <a:xfrm>
            <a:off x="6477000" y="3200400"/>
            <a:ext cx="685800" cy="609600"/>
          </a:xfrm>
          <a:prstGeom prst="mathPlu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0" name="Плюс 9"/>
          <p:cNvSpPr/>
          <p:nvPr/>
        </p:nvSpPr>
        <p:spPr bwMode="auto">
          <a:xfrm>
            <a:off x="6400800" y="5257800"/>
            <a:ext cx="685800" cy="609600"/>
          </a:xfrm>
          <a:prstGeom prst="mathPlu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001000" cy="457200"/>
          </a:xfrm>
        </p:spPr>
        <p:txBody>
          <a:bodyPr/>
          <a:lstStyle/>
          <a:p>
            <a:r>
              <a:rPr lang="ru-RU" sz="1800" b="1" dirty="0" smtClean="0"/>
              <a:t>Доля сайтов организаций,</a:t>
            </a:r>
            <a:br>
              <a:rPr lang="ru-RU" sz="1800" b="1" dirty="0" smtClean="0"/>
            </a:br>
            <a:r>
              <a:rPr lang="ru-RU" sz="1800" b="1" dirty="0" smtClean="0"/>
              <a:t>содержащих ОСНОВНЫЕ сведения о деятельности организации, в %</a:t>
            </a: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5675" y="6248400"/>
            <a:ext cx="5683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66738" y="14478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r>
              <a:rPr lang="ru-RU" sz="2000" b="1" dirty="0" smtClean="0"/>
              <a:t>Доля сайтов организаций,</a:t>
            </a:r>
            <a:br>
              <a:rPr lang="ru-RU" sz="2000" b="1" dirty="0" smtClean="0"/>
            </a:br>
            <a:r>
              <a:rPr lang="ru-RU" sz="2000" b="1" dirty="0" smtClean="0"/>
              <a:t>содержащих сведения о педагогическом составе, в %</a:t>
            </a:r>
            <a:endParaRPr lang="ru-RU" sz="2000" dirty="0" smtClean="0"/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5675" y="6248400"/>
            <a:ext cx="5683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534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838200"/>
          </a:xfrm>
        </p:spPr>
        <p:txBody>
          <a:bodyPr/>
          <a:lstStyle/>
          <a:p>
            <a:r>
              <a:rPr lang="ru-RU" sz="1800" b="1" dirty="0" smtClean="0"/>
              <a:t>Доля сайтов организаций,</a:t>
            </a:r>
            <a:br>
              <a:rPr lang="ru-RU" sz="1800" b="1" dirty="0" smtClean="0"/>
            </a:br>
            <a:r>
              <a:rPr lang="ru-RU" sz="1800" b="1" dirty="0" smtClean="0"/>
              <a:t>представляющих сервисы для взаимодействия, в %</a:t>
            </a:r>
            <a:endParaRPr lang="ru-RU" sz="1800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763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5675" y="6248400"/>
            <a:ext cx="5683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 bwMode="auto">
          <a:xfrm>
            <a:off x="533400" y="2209800"/>
            <a:ext cx="5105400" cy="1066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на информационных стендах в помещении организации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533400" y="3657600"/>
            <a:ext cx="52578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на официальных сайтах  организации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19200"/>
          </a:xfrm>
        </p:spPr>
        <p:txBody>
          <a:bodyPr/>
          <a:lstStyle/>
          <a:p>
            <a:r>
              <a:rPr lang="ru-RU" sz="2000" b="1" dirty="0" smtClean="0"/>
              <a:t>Соответствие информации о деятельности организации социальной сферы, размещенной на общедоступных информационных ресурсах, ее содержанию и порядку (форме), установленным нормативными правовыми актами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6172200" y="2895600"/>
            <a:ext cx="2590800" cy="120032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менее 70% информации           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 баллов!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6781800" y="1905000"/>
            <a:ext cx="1295400" cy="101566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!!!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533400" y="5105400"/>
            <a:ext cx="2590800" cy="83099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70-80%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 баллов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5638800" y="5105400"/>
            <a:ext cx="3048000" cy="83099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более, чем 90%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100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баллов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3276600" y="5105400"/>
            <a:ext cx="2590800" cy="83099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0-90%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 баллов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1.2.1. Наличие и функционирование на официальном сайте организации информации о дистанционных способах взаимодействия с получателями услуг: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 smtClean="0"/>
              <a:t>- телефона;</a:t>
            </a:r>
          </a:p>
          <a:p>
            <a:r>
              <a:rPr lang="ru-RU" sz="1600" b="1" dirty="0" smtClean="0"/>
              <a:t>- электронной почты;</a:t>
            </a:r>
          </a:p>
          <a:p>
            <a:r>
              <a:rPr lang="ru-RU" sz="1600" b="1" dirty="0" smtClean="0"/>
              <a:t>- электронных сервисов (форма для подачи электронного обращения (жалобы, предложения), получение консультации по оказываемым услугам и пр.);</a:t>
            </a:r>
          </a:p>
          <a:p>
            <a:r>
              <a:rPr lang="ru-RU" sz="1600" b="1" dirty="0" smtClean="0"/>
              <a:t>- раздела "Часто задаваемые вопросы";</a:t>
            </a:r>
          </a:p>
          <a:p>
            <a:r>
              <a:rPr lang="ru-RU" sz="1600" b="1" dirty="0" smtClean="0"/>
              <a:t>- технической возможности выражения получателем услуг мнения о качестве условий оказания услуг организацией социальной сферы (наличие анкеты для опроса граждан или гиперссылки на нее);</a:t>
            </a:r>
          </a:p>
          <a:p>
            <a:r>
              <a:rPr lang="ru-RU" sz="1600" b="1" dirty="0" smtClean="0"/>
              <a:t>- иного дистанционного способа взаимодействия.</a:t>
            </a:r>
            <a:endParaRPr lang="ru-RU" sz="1600" b="1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905000" y="4876800"/>
            <a:ext cx="52578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/>
              <a:t>по 20 баллов </a:t>
            </a:r>
          </a:p>
          <a:p>
            <a:pPr algn="ctr"/>
            <a:r>
              <a:rPr lang="ru-RU" dirty="0" smtClean="0"/>
              <a:t>за каждый способ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 bwMode="auto">
        <a:ln>
          <a:headEnd/>
          <a:tailEnd/>
        </a:ln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3000" b="0" i="0" u="none" strike="noStrike" kern="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11644</TotalTime>
  <Words>1232</Words>
  <Application>Microsoft Office PowerPoint</Application>
  <PresentationFormat>Экран (4:3)</PresentationFormat>
  <Paragraphs>130</Paragraphs>
  <Slides>15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Профиль</vt:lpstr>
      <vt:lpstr> Сайт образовательной организации, как объект независимой оценки качества условий осуществления образовательной деятельности </vt:lpstr>
      <vt:lpstr>Перечень нормативно правовых актов по вопросам совершенствования проведения независимой оценки качества условий оказания услуг</vt:lpstr>
      <vt:lpstr>Общедоступная информация</vt:lpstr>
      <vt:lpstr>КРИТЕРИИ НЕЗАВИСИМОЙ ОЦЕНКИ</vt:lpstr>
      <vt:lpstr>Доля сайтов организаций, содержащих ОСНОВНЫЕ сведения о деятельности организации, в %</vt:lpstr>
      <vt:lpstr>Доля сайтов организаций, содержащих сведения о педагогическом составе, в %</vt:lpstr>
      <vt:lpstr>Доля сайтов организаций, представляющих сервисы для взаимодействия, в %</vt:lpstr>
      <vt:lpstr>Соответствие информации о деятельности организации социальной сферы, размещенной на общедоступных информационных ресурсах, ее содержанию и порядку (форме), установленным нормативными правовыми актами</vt:lpstr>
      <vt:lpstr>1.2.1. Наличие и функционирование на официальном сайте организации информации о дистанционных способах взаимодействия с получателями услуг:</vt:lpstr>
      <vt:lpstr>Доля получателей услуг, удовлетворенных открытостью, полнотой и доступностью информации о деятельности организации</vt:lpstr>
      <vt:lpstr>Слайд 11</vt:lpstr>
      <vt:lpstr>Слайд 12</vt:lpstr>
      <vt:lpstr>Форма плана по устранению недостатков, выявленных в ходе проведения независимой оценки</vt:lpstr>
      <vt:lpstr>Раздел на сайте «Независимая оценка»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111</dc:creator>
  <cp:lastModifiedBy>rei1</cp:lastModifiedBy>
  <cp:revision>1201</cp:revision>
  <cp:lastPrinted>1601-01-01T00:00:00Z</cp:lastPrinted>
  <dcterms:created xsi:type="dcterms:W3CDTF">1601-01-01T00:00:00Z</dcterms:created>
  <dcterms:modified xsi:type="dcterms:W3CDTF">2018-12-13T04:57:08Z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