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8C1CFAE-18B1-4994-A3E0-05E3FD881BF2}" type="datetimeFigureOut">
              <a:rPr lang="ru-RU" smtClean="0"/>
              <a:t>24.08.2026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CD8419-2F72-4330-920A-93A21F7529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636912"/>
            <a:ext cx="6192688" cy="3384376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Службы медиации: </a:t>
            </a:r>
          </a:p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нормативно-правовые основы и необходимые локальные акты</a:t>
            </a:r>
          </a:p>
          <a:p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effectLst/>
              </a:rPr>
              <a:t>Муниципальное казенное учреждение</a:t>
            </a:r>
            <a:br>
              <a:rPr lang="ru-RU" sz="1600" dirty="0" smtClean="0">
                <a:solidFill>
                  <a:schemeClr val="tx2"/>
                </a:solidFill>
                <a:effectLst/>
              </a:rPr>
            </a:br>
            <a:r>
              <a:rPr lang="ru-RU" sz="1600" dirty="0" smtClean="0">
                <a:solidFill>
                  <a:schemeClr val="tx2"/>
                </a:solidFill>
                <a:effectLst/>
              </a:rPr>
              <a:t> «Центр психолого – педагогической, медицинской и социальной помощи»</a:t>
            </a:r>
            <a:br>
              <a:rPr lang="ru-RU" sz="1600" dirty="0" smtClean="0">
                <a:solidFill>
                  <a:schemeClr val="tx2"/>
                </a:solidFill>
                <a:effectLst/>
              </a:rPr>
            </a:br>
            <a:r>
              <a:rPr lang="ru-RU" sz="1600" dirty="0" smtClean="0">
                <a:solidFill>
                  <a:schemeClr val="tx2"/>
                </a:solidFill>
                <a:effectLst/>
              </a:rPr>
              <a:t>Искитимского района Новосибирской области</a:t>
            </a:r>
            <a:endParaRPr lang="ru-RU" sz="1600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4000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534400" cy="5108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</a:t>
            </a:r>
            <a:r>
              <a:rPr lang="ru-RU" b="1" dirty="0" smtClean="0"/>
              <a:t>лужба медиации –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just">
              <a:spcBef>
                <a:spcPts val="0"/>
              </a:spcBef>
              <a:buClrTx/>
              <a:buSzTx/>
              <a:buNone/>
              <a:defRPr/>
            </a:pP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— </a:t>
            </a:r>
            <a:r>
              <a:rPr lang="ru-RU" sz="3200" i="1" dirty="0">
                <a:solidFill>
                  <a:srgbClr val="000000"/>
                </a:solidFill>
                <a:latin typeface="Times New Roman"/>
                <a:ea typeface="Times New Roman"/>
              </a:rPr>
              <a:t>объединение участников образовательного процесса созданное для:</a:t>
            </a:r>
            <a:endParaRPr lang="ru-RU" sz="3200" dirty="0">
              <a:solidFill>
                <a:srgbClr val="000000"/>
              </a:solidFill>
              <a:latin typeface="Arial"/>
            </a:endParaRPr>
          </a:p>
          <a:p>
            <a:pPr marL="0" lvl="0" indent="0">
              <a:spcBef>
                <a:spcPts val="0"/>
              </a:spcBef>
              <a:buClr>
                <a:srgbClr val="5B9BD5"/>
              </a:buClr>
              <a:buSzTx/>
              <a:buNone/>
              <a:defRPr/>
            </a:pPr>
            <a:endParaRPr lang="ru-RU" sz="2600" dirty="0">
              <a:solidFill>
                <a:srgbClr val="00000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Clr>
                <a:srgbClr val="5B9BD5"/>
              </a:buClr>
              <a:buSzTx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предотвращения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и разрешения конфликтов между участниками образовательных отношений (учащимися, педагогами, родителями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);</a:t>
            </a:r>
            <a:endParaRPr lang="ru-RU" sz="2600" dirty="0">
              <a:solidFill>
                <a:srgbClr val="00000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Clr>
                <a:srgbClr val="5B9BD5"/>
              </a:buClr>
              <a:buSzTx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развития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культуры конструктивного поведения в конфликтных ситуация.  Поиск путей выхода из ситуации, а не поиск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виноватых;</a:t>
            </a:r>
            <a:endParaRPr lang="ru-RU" sz="2600" dirty="0">
              <a:solidFill>
                <a:srgbClr val="00000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Clr>
                <a:srgbClr val="5B9BD5"/>
              </a:buClr>
              <a:buSzTx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создания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безопасной среды через применение методов медиации и восстановительных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практик;</a:t>
            </a:r>
            <a:endParaRPr lang="ru-RU" sz="2600" dirty="0">
              <a:solidFill>
                <a:srgbClr val="00000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Clr>
                <a:srgbClr val="5B9BD5"/>
              </a:buClr>
              <a:buSzTx/>
              <a:buFont typeface="Wingdings" pitchFamily="2" charset="2"/>
              <a:buChar char="Ø"/>
              <a:defRPr/>
            </a:pP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профилактика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: снижение уровня агрессии и предотвращение правонарушений среди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несовершеннолетних.</a:t>
            </a:r>
            <a:endParaRPr lang="ru-RU" sz="26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151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700" b="1" dirty="0" smtClean="0"/>
              <a:t>Нормативно – правовые основания деятельности службы в образовательной организации</a:t>
            </a:r>
            <a:endParaRPr lang="ru-RU" sz="27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854280"/>
          </a:xfrm>
        </p:spPr>
        <p:txBody>
          <a:bodyPr>
            <a:normAutofit fontScale="92500" lnSpcReduction="20000"/>
          </a:bodyPr>
          <a:lstStyle/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Конвенция ООН о правах ребенка;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Минимальные стандартные правила ООН, касающиеся отправления правосудия в отношении несовершеннолетних (Пекинские правила) от 10 декабря 1985 года;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Руководящие принципы ООН для предупреждения преступности среди несовершеннолетних (Эр-Риядские руководящие принципы) от 14 декабря 1990 года;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Рекомендация № R (87)20 Комитета министров Совета Европы государствам – членам Совета Европы от 17 сентября 1987 года «Относительно социальных реакций на ювенальные правонарушения»;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Руководство ООН по вопросам эффективной посреднической деятельности, сентябрь 2012 года.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Федеральный закон от 24 июля 1998 г. № 124-ФЗ «Об основных гарантиях прав ребёнка в Российской Федерации»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Федеральный закон от 24 июня 1999 года № 120-ФЗ «Об основах системы профилактики безнадзорности и правонарушений несовершеннолетних»</a:t>
            </a:r>
            <a:endParaRPr lang="ru-RU" sz="21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Федеральный закон от 27 июля 2010 года № 193-ФЗ «Об альтернативной процедуре урегулирования споров с участием посредника (процедуре медиации)»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37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8CADAE">
                    <a:shade val="75000"/>
                  </a:srgbClr>
                </a:solidFill>
              </a:rPr>
              <a:t>Нормативно – правовые основания деятельности службы в образовательной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56792"/>
            <a:ext cx="8734744" cy="4896544"/>
          </a:xfrm>
        </p:spPr>
        <p:txBody>
          <a:bodyPr>
            <a:normAutofit fontScale="85000" lnSpcReduction="20000"/>
          </a:bodyPr>
          <a:lstStyle/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Федеральный закон от 29 декабря 2012 г. № 273-ФЗ «Об образовании в Российской Федерации»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 Президента Российской Федерации от 01 июня 2012 года № 761 «О Национальной стратегии действий в интересах детей на 2012 - 2017 годы»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Распоряжение Правительства Российской Федерации от 30 июля 2014 года № 1430-р  об утверждении Концепции развития до 2017 года сети служб медиации в целях реализации восстановительного правосудия в отношении детей, в том числе совершивших общественно опасные деяния, но не достигших возраста, с которого наступает уголовная ответственность в Российской Федерации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Распоряжение Правительства Российской Федерации от 29 мая 2015 года № 996-р «Об утверждении Стратегии развития воспитания в Российской Федерации на период до 2025 г.г.»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Приказ Министерства труда и социальной защиты Российской Федерации от 15 декабря 2014 г. №1041н «Об утверждении профессионального стандарта "Специалист в области медиации (медиатор)"»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Приказ Министерства образования и науки Российской Федерации от 17 мая 2012 г. № 413 «Об утверждении Федерального государственного образовательного стандарта среднего (полного) общего образования»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16000" lvl="0" indent="-216000" algn="just">
              <a:spcBef>
                <a:spcPts val="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Приказ Министерства образования и науки Российской Федерации от 15 марта 2013 г. №185 «Об утверждении Порядка применения к обучающимся и снятия с обучающихся мер дисциплинарного взыскания»</a:t>
            </a:r>
            <a:endParaRPr lang="ru-RU" sz="20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627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699792" y="5085184"/>
            <a:ext cx="381642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87824" y="3356992"/>
            <a:ext cx="324036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27784" y="1484784"/>
            <a:ext cx="3600400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Главные принципы </a:t>
            </a:r>
            <a:br>
              <a:rPr lang="ru-RU" sz="2400" b="1" dirty="0" smtClean="0"/>
            </a:br>
            <a:r>
              <a:rPr lang="ru-RU" sz="2400" b="1" dirty="0" smtClean="0"/>
              <a:t>службы медиации и примирения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 lnSpcReduction="10000"/>
          </a:bodyPr>
          <a:lstStyle/>
          <a:p>
            <a:pPr marL="0" lvl="0" indent="0" algn="ctr">
              <a:lnSpc>
                <a:spcPct val="110000"/>
              </a:lnSpc>
              <a:spcBef>
                <a:spcPts val="1190"/>
              </a:spcBef>
              <a:spcAft>
                <a:spcPts val="992"/>
              </a:spcAft>
              <a:buClrTx/>
              <a:buSzTx/>
              <a:buNone/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DejaVu Sans"/>
              </a:rPr>
              <a:t>ДОБРОВОЛЬНОСТЬ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DejaVu Sans"/>
            </a:endParaRPr>
          </a:p>
          <a:p>
            <a:pPr marL="0" lvl="0" indent="0" algn="ctr">
              <a:lnSpc>
                <a:spcPct val="110000"/>
              </a:lnSpc>
              <a:spcBef>
                <a:spcPts val="1190"/>
              </a:spcBef>
              <a:spcAft>
                <a:spcPts val="991"/>
              </a:spcAft>
              <a:buClrTx/>
              <a:buSz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DejaVu Sans"/>
              </a:rPr>
              <a:t>стороны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DejaVu Sans"/>
              </a:rPr>
              <a:t>участвуют в переговорах исключительно по собственному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DejaVu Sans"/>
              </a:rPr>
              <a:t>желанию</a:t>
            </a:r>
            <a:endParaRPr lang="ru-RU" sz="1400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 marL="0" lvl="0" indent="0" algn="ctr">
              <a:spcBef>
                <a:spcPts val="1190"/>
              </a:spcBef>
              <a:spcAft>
                <a:spcPts val="991"/>
              </a:spcAft>
              <a:buClrTx/>
              <a:buSzTx/>
              <a:buNone/>
              <a:defRPr/>
            </a:pPr>
            <a:endParaRPr lang="ru-RU" sz="2000" dirty="0">
              <a:solidFill>
                <a:srgbClr val="000000"/>
              </a:solidFill>
              <a:latin typeface="Arial"/>
            </a:endParaRPr>
          </a:p>
          <a:p>
            <a:pPr marL="0" lvl="0" indent="0" algn="ctr">
              <a:spcBef>
                <a:spcPts val="1190"/>
              </a:spcBef>
              <a:spcAft>
                <a:spcPts val="992"/>
              </a:spcAft>
              <a:buClrTx/>
              <a:buSzTx/>
              <a:buNone/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DejaVu Sans"/>
              </a:rPr>
              <a:t>НЕЙТРАЛЬНОСТЬ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DejaVu Sans"/>
            </a:endParaRPr>
          </a:p>
          <a:p>
            <a:pPr marL="0" lvl="0" indent="0" algn="ctr">
              <a:spcBef>
                <a:spcPts val="1190"/>
              </a:spcBef>
              <a:spcAft>
                <a:spcPts val="991"/>
              </a:spcAft>
              <a:buClrTx/>
              <a:buSz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DejaVu Sans"/>
              </a:rPr>
              <a:t>медиатор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DejaVu Sans"/>
              </a:rPr>
              <a:t>(посредник) не принимает ничью сторону и не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DejaVu Sans"/>
              </a:rPr>
              <a:t>судит</a:t>
            </a:r>
          </a:p>
          <a:p>
            <a:pPr marL="0" lvl="0" indent="0" algn="ctr">
              <a:spcBef>
                <a:spcPts val="1190"/>
              </a:spcBef>
              <a:spcAft>
                <a:spcPts val="991"/>
              </a:spcAft>
              <a:buClrTx/>
              <a:buSzTx/>
              <a:buNone/>
              <a:defRPr/>
            </a:pPr>
            <a:endParaRPr lang="ru-RU" sz="2000" dirty="0">
              <a:solidFill>
                <a:srgbClr val="000000"/>
              </a:solidFill>
              <a:latin typeface="Arial"/>
            </a:endParaRPr>
          </a:p>
          <a:p>
            <a:pPr marL="0" lvl="0" indent="0" algn="ctr">
              <a:spcBef>
                <a:spcPts val="1190"/>
              </a:spcBef>
              <a:spcAft>
                <a:spcPts val="992"/>
              </a:spcAft>
              <a:buClrTx/>
              <a:buSzTx/>
              <a:buNone/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DejaVu Sans"/>
              </a:rPr>
              <a:t>КОНФИДЕНЦИАЛЬНОСТЬ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/>
              <a:ea typeface="DejaVu Sans"/>
            </a:endParaRPr>
          </a:p>
          <a:p>
            <a:pPr marL="0" lvl="0" indent="0" algn="ctr">
              <a:spcBef>
                <a:spcPts val="1190"/>
              </a:spcBef>
              <a:spcAft>
                <a:spcPts val="991"/>
              </a:spcAft>
              <a:buClrTx/>
              <a:buSz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DejaVu Sans"/>
              </a:rPr>
              <a:t>информация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DejaVu Sans"/>
              </a:rPr>
              <a:t>, обсуждаемая на встрече, не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DejaVu Sans"/>
              </a:rPr>
              <a:t>разглашается</a:t>
            </a:r>
            <a:endParaRPr lang="ru-RU" sz="20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499992" y="3933056"/>
            <a:ext cx="0" cy="288032"/>
          </a:xfrm>
          <a:prstGeom prst="straightConnector1">
            <a:avLst/>
          </a:prstGeom>
          <a:ln w="4127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499992" y="5589240"/>
            <a:ext cx="0" cy="28803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608004" y="1988840"/>
            <a:ext cx="0" cy="28803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810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Примерный перечень внутренней документации</a:t>
            </a:r>
            <a:br>
              <a:rPr lang="ru-RU" sz="2400" b="1" dirty="0" smtClean="0"/>
            </a:br>
            <a:r>
              <a:rPr lang="ru-RU" sz="2400" b="1" dirty="0" smtClean="0"/>
              <a:t>службы медиации и примирения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214320"/>
          </a:xfrm>
        </p:spPr>
        <p:txBody>
          <a:bodyPr>
            <a:normAutofit fontScale="47500" lnSpcReduction="20000"/>
          </a:bodyPr>
          <a:lstStyle/>
          <a:p>
            <a:pPr lvl="0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Приказ руководителя ОО «О создании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службы медиации/примирения»</a:t>
            </a:r>
          </a:p>
          <a:p>
            <a:pPr lvl="0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Приказ об утверждении положения службы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lvl="0" algn="just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Положение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о службе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медиации/примирения (цели и задачи, принципы деятельности, порядок формирования, порядок работы)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lvl="0" algn="just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Формы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обращений в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СМ/СП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 (заявление на проведение медиации, согласие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сторон)</a:t>
            </a:r>
            <a:endParaRPr lang="ru-RU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 lvl="0" algn="just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Ф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ормы отчётов (показатели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оценки: наличие аналитических документов/справок, наличие предложений по мероприятиям)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lvl="0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Журнал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регистрации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обращений (с кратким описание проблемы)</a:t>
            </a:r>
          </a:p>
          <a:p>
            <a:pPr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Учётная карточка (подробное личное дело конкретного конфликта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lvl="0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Программы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занятий, тренингов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lvl="0">
              <a:spcBef>
                <a:spcPts val="1190"/>
              </a:spcBef>
              <a:spcAft>
                <a:spcPts val="992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DejaVu Sans"/>
              </a:rPr>
              <a:t>План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DejaVu Sans"/>
              </a:rPr>
              <a:t>работы на учебный год</a:t>
            </a:r>
          </a:p>
          <a:p>
            <a:pPr lvl="0">
              <a:spcBef>
                <a:spcPts val="1190"/>
              </a:spcBef>
              <a:spcAft>
                <a:spcPts val="991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Протокол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примирительной встречи</a:t>
            </a:r>
          </a:p>
          <a:p>
            <a:pPr lvl="0">
              <a:spcBef>
                <a:spcPts val="1190"/>
              </a:spcBef>
              <a:spcAft>
                <a:spcPts val="991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Итоговый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примирительный договор (соглашение сторон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411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Документация на примере </a:t>
            </a:r>
            <a:br>
              <a:rPr lang="ru-RU" sz="2000" b="1" dirty="0" smtClean="0"/>
            </a:br>
            <a:r>
              <a:rPr lang="ru-RU" sz="2000" b="1" dirty="0" smtClean="0"/>
              <a:t>МАОУ «СОШ № 215 имени Д.А. Бакурова»</a:t>
            </a:r>
            <a:endParaRPr lang="ru-RU" sz="2000" b="1" dirty="0"/>
          </a:p>
        </p:txBody>
      </p:sp>
      <p:pic>
        <p:nvPicPr>
          <p:cNvPr id="3074" name="Picture 2" descr="C:\Users\Пользователь\Downloads\IMG_582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28800"/>
            <a:ext cx="464343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25029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24978"/>
            <a:ext cx="3274803" cy="140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7726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212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Темы МО (семинаров) на 2026 – 2027 год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СЕНТЯБРЬ</a:t>
            </a:r>
            <a:r>
              <a:rPr lang="ru-RU" dirty="0" smtClean="0"/>
              <a:t> - </a:t>
            </a:r>
            <a:r>
              <a:rPr lang="ru-RU" sz="2800" dirty="0" smtClean="0">
                <a:latin typeface="Times New Roman"/>
                <a:ea typeface="Calibri"/>
              </a:rPr>
              <a:t>«</a:t>
            </a:r>
            <a:r>
              <a:rPr lang="ru-RU" sz="2800" dirty="0">
                <a:latin typeface="Times New Roman"/>
                <a:ea typeface="Calibri"/>
              </a:rPr>
              <a:t>Разработка Индивидуального образовательного маршрута</a:t>
            </a:r>
            <a:r>
              <a:rPr lang="ru-RU" sz="2800" dirty="0" smtClean="0">
                <a:latin typeface="Times New Roman"/>
                <a:ea typeface="Calibri"/>
              </a:rPr>
              <a:t>» (</a:t>
            </a:r>
            <a:r>
              <a:rPr lang="ru-RU" sz="2800" dirty="0" smtClean="0">
                <a:latin typeface="Times New Roman"/>
                <a:ea typeface="Calibri"/>
              </a:rPr>
              <a:t>вебинар</a:t>
            </a:r>
            <a:r>
              <a:rPr lang="ru-RU" sz="2800" dirty="0" smtClean="0">
                <a:latin typeface="Times New Roman"/>
                <a:ea typeface="Calibri"/>
              </a:rPr>
              <a:t>).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ОКТЯБРЬ</a:t>
            </a:r>
            <a:r>
              <a:rPr lang="ru-RU" sz="2800" dirty="0" smtClean="0">
                <a:latin typeface="Times New Roman"/>
              </a:rPr>
              <a:t> - </a:t>
            </a:r>
            <a:r>
              <a:rPr lang="ru-RU" sz="2800" dirty="0" smtClean="0">
                <a:latin typeface="Times New Roman"/>
                <a:ea typeface="Calibri"/>
              </a:rPr>
              <a:t>«</a:t>
            </a:r>
            <a:r>
              <a:rPr lang="ru-RU" sz="2800" dirty="0">
                <a:latin typeface="Times New Roman"/>
                <a:ea typeface="Calibri"/>
              </a:rPr>
              <a:t>Адаптация 5, 10 классы</a:t>
            </a:r>
            <a:r>
              <a:rPr lang="ru-RU" sz="2800" dirty="0" smtClean="0">
                <a:latin typeface="Times New Roman"/>
                <a:ea typeface="Calibri"/>
              </a:rPr>
              <a:t>».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ДЕКАБРЬ</a:t>
            </a:r>
            <a:r>
              <a:rPr lang="ru-RU" sz="2800" dirty="0" smtClean="0">
                <a:latin typeface="Times New Roman"/>
                <a:ea typeface="Calibri"/>
              </a:rPr>
              <a:t> - </a:t>
            </a:r>
            <a:r>
              <a:rPr lang="ru-RU" sz="2800" dirty="0">
                <a:latin typeface="Times New Roman"/>
                <a:ea typeface="Calibri"/>
              </a:rPr>
              <a:t>«СПТ. Личностные ресурсы </a:t>
            </a:r>
            <a:r>
              <a:rPr lang="ru-RU" sz="2800" dirty="0" smtClean="0">
                <a:latin typeface="Times New Roman"/>
                <a:ea typeface="Calibri"/>
              </a:rPr>
              <a:t>психологической </a:t>
            </a:r>
            <a:r>
              <a:rPr lang="ru-RU" sz="2800" dirty="0">
                <a:latin typeface="Times New Roman"/>
                <a:ea typeface="Calibri"/>
              </a:rPr>
              <a:t>безопасности подростка». </a:t>
            </a:r>
            <a:r>
              <a:rPr lang="ru-RU" sz="2800" dirty="0" smtClean="0">
                <a:latin typeface="Times New Roman"/>
                <a:ea typeface="Calibri"/>
              </a:rPr>
              <a:t>«Травля».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ФЕВРАЛЬ</a:t>
            </a:r>
            <a:r>
              <a:rPr lang="ru-RU" sz="2800" dirty="0" smtClean="0">
                <a:latin typeface="Times New Roman"/>
                <a:ea typeface="Calibri"/>
              </a:rPr>
              <a:t> - «</a:t>
            </a:r>
            <a:r>
              <a:rPr lang="ru-RU" sz="2800" dirty="0">
                <a:latin typeface="Times New Roman"/>
                <a:ea typeface="Calibri"/>
              </a:rPr>
              <a:t>Сопровождение ГИА 9,11 классы</a:t>
            </a:r>
            <a:r>
              <a:rPr lang="ru-RU" sz="2800" dirty="0" smtClean="0">
                <a:latin typeface="Times New Roman"/>
                <a:ea typeface="Calibri"/>
              </a:rPr>
              <a:t>».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АПРЕЛЬ </a:t>
            </a:r>
            <a:r>
              <a:rPr lang="ru-RU" sz="2800" dirty="0" smtClean="0">
                <a:latin typeface="Times New Roman"/>
                <a:ea typeface="Calibri"/>
              </a:rPr>
              <a:t>- «</a:t>
            </a:r>
            <a:r>
              <a:rPr lang="ru-RU" sz="2800" dirty="0">
                <a:latin typeface="Times New Roman"/>
                <a:ea typeface="Calibri"/>
              </a:rPr>
              <a:t>Анализ проведённой работы по результатам СПТ</a:t>
            </a:r>
            <a:r>
              <a:rPr lang="ru-RU" sz="2800" dirty="0" smtClean="0">
                <a:latin typeface="Times New Roman"/>
                <a:ea typeface="Calibri"/>
              </a:rPr>
              <a:t>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8589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420</TotalTime>
  <Words>637</Words>
  <Application>Microsoft Office PowerPoint</Application>
  <PresentationFormat>Экран (4:3)</PresentationFormat>
  <Paragraphs>59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Муниципальное казенное учреждение  «Центр психолого – педагогической, медицинской и социальной помощи» Искитимского района Новосибирской области</vt:lpstr>
      <vt:lpstr>   Служба медиации – </vt:lpstr>
      <vt:lpstr> Нормативно – правовые основания деятельности службы в образовательной организации</vt:lpstr>
      <vt:lpstr>Нормативно – правовые основания деятельности службы в образовательной организации</vt:lpstr>
      <vt:lpstr>Главные принципы  службы медиации и примирения</vt:lpstr>
      <vt:lpstr>Примерный перечень внутренней документации службы медиации и примирения</vt:lpstr>
      <vt:lpstr>Документация на примере  МАОУ «СОШ № 215 имени Д.А. Бакурова»</vt:lpstr>
      <vt:lpstr>Темы МО (семинаров) на 2026 – 2027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28</cp:revision>
  <dcterms:created xsi:type="dcterms:W3CDTF">2026-08-19T03:24:57Z</dcterms:created>
  <dcterms:modified xsi:type="dcterms:W3CDTF">2026-08-24T07:54:40Z</dcterms:modified>
</cp:coreProperties>
</file>