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23"/>
  </p:notesMasterIdLst>
  <p:sldIdLst>
    <p:sldId id="256" r:id="rId2"/>
    <p:sldId id="257" r:id="rId3"/>
    <p:sldId id="258" r:id="rId4"/>
    <p:sldId id="272" r:id="rId5"/>
    <p:sldId id="279" r:id="rId6"/>
    <p:sldId id="266" r:id="rId7"/>
    <p:sldId id="260" r:id="rId8"/>
    <p:sldId id="280" r:id="rId9"/>
    <p:sldId id="284" r:id="rId10"/>
    <p:sldId id="261" r:id="rId11"/>
    <p:sldId id="263" r:id="rId12"/>
    <p:sldId id="264" r:id="rId13"/>
    <p:sldId id="262" r:id="rId14"/>
    <p:sldId id="267" r:id="rId15"/>
    <p:sldId id="268" r:id="rId16"/>
    <p:sldId id="274" r:id="rId17"/>
    <p:sldId id="281" r:id="rId18"/>
    <p:sldId id="270" r:id="rId19"/>
    <p:sldId id="271" r:id="rId20"/>
    <p:sldId id="282" r:id="rId21"/>
    <p:sldId id="283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43" autoAdjust="0"/>
  </p:normalViewPr>
  <p:slideViewPr>
    <p:cSldViewPr snapToGrid="0">
      <p:cViewPr varScale="1">
        <p:scale>
          <a:sx n="65" d="100"/>
          <a:sy n="65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70AFB-E0E0-42B4-AC09-C11616B4623D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9F248-0058-4226-9476-8A34F19AC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86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9F248-0058-4226-9476-8A34F19ACD8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72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993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366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9291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190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5857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566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892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5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97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700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70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04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403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8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350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85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1E672-ADD5-495B-A6AB-32A8FE656E56}" type="datetimeFigureOut">
              <a:rPr lang="ru-RU" smtClean="0"/>
              <a:t>26.11.2025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B1649BF-BEE5-4ECC-8A9B-3B2D88C899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75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2057" y="1832428"/>
            <a:ext cx="9922555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Семинар-практикум </a:t>
            </a:r>
            <a:r>
              <a:rPr lang="ru-RU" b="1" dirty="0" smtClean="0"/>
              <a:t>«</a:t>
            </a:r>
            <a:r>
              <a:rPr lang="ru-RU" b="1" dirty="0"/>
              <a:t>Аттестация педагогических работников»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Ст. методист ППМС центра</a:t>
            </a:r>
          </a:p>
          <a:p>
            <a:pPr algn="r"/>
            <a:r>
              <a:rPr lang="ru-RU" dirty="0" err="1" smtClean="0"/>
              <a:t>Филинова</a:t>
            </a:r>
            <a:r>
              <a:rPr lang="ru-RU" dirty="0" smtClean="0"/>
              <a:t> Е.Б.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480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0327" t="16815" r="25681" b="190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60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7543" y="246742"/>
            <a:ext cx="10363199" cy="6611257"/>
          </a:xfrm>
        </p:spPr>
        <p:txBody>
          <a:bodyPr>
            <a:normAutofit fontScale="92500" lnSpcReduction="20000"/>
          </a:bodyPr>
          <a:lstStyle/>
          <a:p>
            <a:pPr marL="263525" indent="0" algn="just">
              <a:buNone/>
            </a:pPr>
            <a:r>
              <a:rPr lang="ru-RU" sz="2600" b="1" dirty="0" smtClean="0"/>
              <a:t>ПРИМЕР</a:t>
            </a:r>
          </a:p>
          <a:p>
            <a:pPr marL="263525" indent="0" algn="just">
              <a:buNone/>
            </a:pPr>
            <a:r>
              <a:rPr lang="ru-RU" sz="2600" b="1" dirty="0" smtClean="0"/>
              <a:t>Тема</a:t>
            </a:r>
            <a:r>
              <a:rPr lang="ru-RU" sz="2600" b="1" dirty="0"/>
              <a:t>: развитие навыков самопроверки у обучающихся начальной школы.</a:t>
            </a:r>
          </a:p>
          <a:p>
            <a:pPr indent="0" algn="just">
              <a:buNone/>
            </a:pPr>
            <a:r>
              <a:rPr lang="ru-RU" sz="2600" b="1" dirty="0"/>
              <a:t>Цель: </a:t>
            </a:r>
            <a:r>
              <a:rPr lang="ru-RU" sz="2600" b="1" dirty="0" smtClean="0"/>
              <a:t>формирование </a:t>
            </a:r>
            <a:r>
              <a:rPr lang="ru-RU" sz="2600" b="1" dirty="0"/>
              <a:t>и развитие устойчивых навыков самопроверки у обучающихся начальных классов как основы для повышения учебной самостоятельности и качества образования.</a:t>
            </a:r>
          </a:p>
          <a:p>
            <a:pPr marL="263525" indent="0" algn="just">
              <a:buNone/>
            </a:pPr>
            <a:r>
              <a:rPr lang="ru-RU" sz="2400" b="1" dirty="0"/>
              <a:t>Задачи:</a:t>
            </a:r>
          </a:p>
          <a:p>
            <a:pPr lvl="0" algn="just"/>
            <a:r>
              <a:rPr lang="ru-RU" sz="2000" b="1" dirty="0"/>
              <a:t>Теоретическая</a:t>
            </a:r>
            <a:r>
              <a:rPr lang="ru-RU" b="1" dirty="0"/>
              <a:t>: </a:t>
            </a:r>
            <a:r>
              <a:rPr lang="ru-RU" b="1" dirty="0" smtClean="0"/>
              <a:t>изучить </a:t>
            </a:r>
            <a:r>
              <a:rPr lang="ru-RU" b="1" dirty="0"/>
              <a:t>и проанализировать психолого-педагогическую литературу по проблеме развития навыков самоконтроля и самопроверки у детей младшего школьного возраста.</a:t>
            </a:r>
          </a:p>
          <a:p>
            <a:pPr lvl="0" algn="just"/>
            <a:r>
              <a:rPr lang="ru-RU" sz="1900" b="1" dirty="0"/>
              <a:t>Диагностическая</a:t>
            </a:r>
            <a:r>
              <a:rPr lang="ru-RU" b="1" dirty="0"/>
              <a:t>: </a:t>
            </a:r>
            <a:r>
              <a:rPr lang="ru-RU" b="1" dirty="0" smtClean="0"/>
              <a:t>выявить </a:t>
            </a:r>
            <a:r>
              <a:rPr lang="ru-RU" b="1" dirty="0"/>
              <a:t>исходный уровень </a:t>
            </a:r>
            <a:r>
              <a:rPr lang="ru-RU" b="1" dirty="0" err="1"/>
              <a:t>сформированности</a:t>
            </a:r>
            <a:r>
              <a:rPr lang="ru-RU" b="1" dirty="0"/>
              <a:t> навыков самопроверки у обучающихся начальной школы (на примере конкретного класса/параллели).</a:t>
            </a:r>
          </a:p>
          <a:p>
            <a:pPr lvl="0" algn="just"/>
            <a:r>
              <a:rPr lang="ru-RU" sz="1900" b="1" dirty="0"/>
              <a:t>Методическая</a:t>
            </a:r>
            <a:r>
              <a:rPr lang="ru-RU" b="1" dirty="0"/>
              <a:t>: </a:t>
            </a:r>
            <a:r>
              <a:rPr lang="ru-RU" b="1" dirty="0" smtClean="0"/>
              <a:t>разработать </a:t>
            </a:r>
            <a:r>
              <a:rPr lang="ru-RU" b="1" dirty="0"/>
              <a:t>и систематизировать комплекс методов, приемов и упражнений, направленных на развитие навыков самопроверки на уроках по основным учебным предметам (русский язык, математика, литературное чтение).</a:t>
            </a:r>
          </a:p>
          <a:p>
            <a:pPr lvl="0" algn="just"/>
            <a:r>
              <a:rPr lang="ru-RU" sz="1900" b="1" dirty="0"/>
              <a:t>Практическая</a:t>
            </a:r>
            <a:r>
              <a:rPr lang="ru-RU" b="1" dirty="0"/>
              <a:t>: </a:t>
            </a:r>
            <a:r>
              <a:rPr lang="ru-RU" b="1" dirty="0" smtClean="0"/>
              <a:t>апробировать </a:t>
            </a:r>
            <a:r>
              <a:rPr lang="ru-RU" b="1" dirty="0"/>
              <a:t>разработанный комплекс педагогических средств в образовательном процессе начальной школы.</a:t>
            </a:r>
          </a:p>
          <a:p>
            <a:pPr lvl="0" algn="just"/>
            <a:r>
              <a:rPr lang="ru-RU" sz="1900" b="1" dirty="0"/>
              <a:t>Аналитическая</a:t>
            </a:r>
            <a:r>
              <a:rPr lang="ru-RU" b="1" dirty="0"/>
              <a:t>: </a:t>
            </a:r>
            <a:r>
              <a:rPr lang="ru-RU" b="1" dirty="0" smtClean="0"/>
              <a:t>оценить </a:t>
            </a:r>
            <a:r>
              <a:rPr lang="ru-RU" b="1" dirty="0"/>
              <a:t>эффективность проведенной работы по развитию навыков </a:t>
            </a:r>
            <a:r>
              <a:rPr lang="ru-RU" b="1" dirty="0" smtClean="0"/>
              <a:t>самопроверки.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818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9798" y="402956"/>
            <a:ext cx="9856922" cy="64550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 smtClean="0"/>
              <a:t>Раздел 1.</a:t>
            </a:r>
          </a:p>
          <a:p>
            <a:pPr marL="0" indent="0" algn="ctr">
              <a:buNone/>
            </a:pPr>
            <a:r>
              <a:rPr lang="ru-RU" sz="2600" b="1" dirty="0" smtClean="0"/>
              <a:t>П.1.1.  </a:t>
            </a:r>
            <a:r>
              <a:rPr lang="ru-RU" sz="2600" b="1" dirty="0" smtClean="0"/>
              <a:t>ПРИМЕР Обоснование </a:t>
            </a:r>
            <a:r>
              <a:rPr lang="ru-RU" sz="2600" b="1" dirty="0"/>
              <a:t>актуальности </a:t>
            </a:r>
            <a:r>
              <a:rPr lang="ru-RU" sz="2600" b="1" dirty="0" smtClean="0"/>
              <a:t>темы</a:t>
            </a:r>
          </a:p>
          <a:p>
            <a:pPr marL="357188" indent="0" algn="just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Актуальность темы развития навыков самопроверки у обучающихся начальной школы обусловлена совокупностью факторов, отражающих современные тенденции в образовании и требования общества.</a:t>
            </a:r>
          </a:p>
          <a:p>
            <a:pPr algn="just"/>
            <a:r>
              <a:rPr lang="ru-RU" b="1" dirty="0" smtClean="0"/>
              <a:t>В условиях </a:t>
            </a:r>
            <a:r>
              <a:rPr lang="ru-RU" b="1" dirty="0"/>
              <a:t>перехода на </a:t>
            </a:r>
            <a:r>
              <a:rPr lang="ru-RU" b="1" dirty="0">
                <a:solidFill>
                  <a:srgbClr val="FF0000"/>
                </a:solidFill>
              </a:rPr>
              <a:t>Федеральные государственные образовательные стандарты начального общего образования (ФГОС НОО)</a:t>
            </a:r>
            <a:r>
              <a:rPr lang="ru-RU" b="1" dirty="0"/>
              <a:t> на первый план выходит развитие универсальных учебных действий (УУД). Навык самопроверки является стержневым компонентом регулятивных УУД, а именно – действий самоконтроля и коррекции. Умение самостоятельно находить и исправлять свои ошибки – это не только показатель усвоения знаний, но и важнейший </a:t>
            </a:r>
            <a:r>
              <a:rPr lang="ru-RU" b="1" dirty="0" err="1"/>
              <a:t>метапредметный</a:t>
            </a:r>
            <a:r>
              <a:rPr lang="ru-RU" b="1" dirty="0"/>
              <a:t> результат, заложенный </a:t>
            </a:r>
            <a:r>
              <a:rPr lang="ru-RU" b="1" dirty="0">
                <a:solidFill>
                  <a:srgbClr val="FF0000"/>
                </a:solidFill>
              </a:rPr>
              <a:t>в Стандарте</a:t>
            </a:r>
            <a:r>
              <a:rPr lang="ru-RU" b="1" dirty="0"/>
              <a:t>.</a:t>
            </a:r>
          </a:p>
          <a:p>
            <a:pPr marL="357188" indent="0" algn="just">
              <a:buNone/>
            </a:pPr>
            <a:r>
              <a:rPr lang="ru-RU" b="1" dirty="0" smtClean="0"/>
              <a:t>Таким </a:t>
            </a:r>
            <a:r>
              <a:rPr lang="ru-RU" b="1" dirty="0"/>
              <a:t>образом, целенаправленная работа по развитию навыков самопроверки в начальной школе является не просто методическим приемом, а необходимым условием для достижения современных образовательных результатов и становления самостоятельной, ответственной и критически мыслящей личности.</a:t>
            </a:r>
          </a:p>
          <a:p>
            <a:pPr algn="just"/>
            <a:endParaRPr lang="ru-RU" b="1" dirty="0" smtClean="0"/>
          </a:p>
          <a:p>
            <a:pPr algn="just"/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74220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4239" y="275767"/>
            <a:ext cx="9570047" cy="128089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П.1.1 </a:t>
            </a:r>
            <a:r>
              <a:rPr lang="ru-RU" sz="4000" b="1" dirty="0" smtClean="0"/>
              <a:t>Нормативно-правовые документы 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5886" y="916212"/>
            <a:ext cx="10058400" cy="467750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Закон </a:t>
            </a:r>
            <a:r>
              <a:rPr lang="ru-RU" sz="3600" b="1" dirty="0"/>
              <a:t>РФ «Об образовании</a:t>
            </a:r>
            <a:r>
              <a:rPr lang="ru-RU" sz="3600" b="1" dirty="0" smtClean="0"/>
              <a:t>»</a:t>
            </a:r>
          </a:p>
          <a:p>
            <a:r>
              <a:rPr lang="ru-RU" sz="3600" b="1" dirty="0" smtClean="0"/>
              <a:t>Федеральный </a:t>
            </a:r>
            <a:r>
              <a:rPr lang="ru-RU" sz="3600" b="1" dirty="0"/>
              <a:t>государственный образовательный стандарт.</a:t>
            </a:r>
            <a:r>
              <a:rPr lang="ru-RU" sz="3600" dirty="0"/>
              <a:t> </a:t>
            </a:r>
            <a:endParaRPr lang="ru-RU" sz="3600" dirty="0" smtClean="0"/>
          </a:p>
          <a:p>
            <a:pPr>
              <a:spcBef>
                <a:spcPts val="0"/>
              </a:spcBef>
            </a:pPr>
            <a:r>
              <a:rPr lang="ru-RU" sz="3600" b="1" dirty="0" smtClean="0"/>
              <a:t>Приказы Министерства образования.</a:t>
            </a:r>
          </a:p>
          <a:p>
            <a:r>
              <a:rPr lang="ru-RU" sz="3600" b="1" dirty="0" smtClean="0"/>
              <a:t>Примерная </a:t>
            </a:r>
            <a:r>
              <a:rPr lang="ru-RU" sz="3600" b="1" dirty="0"/>
              <a:t>основная образовательная программа образовательного учреждения</a:t>
            </a:r>
            <a:r>
              <a:rPr lang="ru-RU" sz="3600" b="1" dirty="0" smtClean="0"/>
              <a:t>.</a:t>
            </a:r>
          </a:p>
          <a:p>
            <a:r>
              <a:rPr lang="ru-RU" sz="3600" dirty="0" smtClean="0"/>
              <a:t> </a:t>
            </a:r>
            <a:r>
              <a:rPr lang="ru-RU" sz="3600" b="1" dirty="0"/>
              <a:t>Концепция духовно-нравственного развития и воспитания личности гражданина России.</a:t>
            </a:r>
            <a:r>
              <a:rPr lang="ru-RU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2534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П.1.1 Подтверждающие документы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441342"/>
            <a:ext cx="8915400" cy="4856046"/>
          </a:xfrm>
        </p:spPr>
        <p:txBody>
          <a:bodyPr/>
          <a:lstStyle/>
          <a:p>
            <a:r>
              <a:rPr lang="ru-RU" sz="3200" b="1" dirty="0"/>
              <a:t>протоколы педагогического совета, где представлялся материал по </a:t>
            </a:r>
            <a:r>
              <a:rPr lang="ru-RU" sz="3200" b="1" dirty="0" smtClean="0"/>
              <a:t>профессиональной</a:t>
            </a:r>
            <a:r>
              <a:rPr lang="ru-RU" sz="3200" b="1" dirty="0" smtClean="0"/>
              <a:t> </a:t>
            </a:r>
            <a:r>
              <a:rPr lang="ru-RU" sz="3200" b="1" dirty="0"/>
              <a:t>теме, </a:t>
            </a:r>
            <a:endParaRPr lang="ru-RU" sz="3200" b="1" dirty="0" smtClean="0"/>
          </a:p>
          <a:p>
            <a:r>
              <a:rPr lang="ru-RU" sz="3200" b="1" dirty="0"/>
              <a:t>с</a:t>
            </a:r>
            <a:r>
              <a:rPr lang="ru-RU" sz="3200" b="1" dirty="0" smtClean="0"/>
              <a:t>ертификат участника </a:t>
            </a:r>
            <a:r>
              <a:rPr lang="ru-RU" sz="3200" b="1" dirty="0"/>
              <a:t>конференции, </a:t>
            </a:r>
            <a:endParaRPr lang="ru-RU" sz="3200" b="1" dirty="0" smtClean="0"/>
          </a:p>
          <a:p>
            <a:r>
              <a:rPr lang="ru-RU" sz="3200" b="1" dirty="0" smtClean="0"/>
              <a:t>грамоты с сайтов, где размещены методические материала,</a:t>
            </a:r>
          </a:p>
          <a:p>
            <a:r>
              <a:rPr lang="ru-RU" sz="3200" b="1" dirty="0"/>
              <a:t>с</a:t>
            </a:r>
            <a:r>
              <a:rPr lang="ru-RU" sz="3200" b="1" dirty="0" smtClean="0"/>
              <a:t>сылка на сайт, где размещен методический материал и т.д</a:t>
            </a:r>
            <a:r>
              <a:rPr lang="ru-RU" sz="3200" b="1" dirty="0"/>
              <a:t>. </a:t>
            </a:r>
          </a:p>
          <a:p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796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824" y="252151"/>
            <a:ext cx="10580176" cy="1280890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ru-RU" sz="3600" b="1" dirty="0" smtClean="0"/>
              <a:t>П.1.2 Участие </a:t>
            </a:r>
            <a:r>
              <a:rPr lang="ru-RU" sz="3600" b="1" dirty="0"/>
              <a:t>аттестуемого в разработке программно-методического сопровождения образовательного процесса:</a:t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3193" y="2045776"/>
            <a:ext cx="9717438" cy="44790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Подтверждающие документы</a:t>
            </a:r>
          </a:p>
          <a:p>
            <a:r>
              <a:rPr lang="ru-RU" sz="2800" b="1" dirty="0" smtClean="0"/>
              <a:t>рабочая </a:t>
            </a:r>
            <a:r>
              <a:rPr lang="ru-RU" sz="2800" b="1" dirty="0"/>
              <a:t>программа, </a:t>
            </a:r>
            <a:endParaRPr lang="ru-RU" sz="2800" b="1" dirty="0" smtClean="0"/>
          </a:p>
          <a:p>
            <a:r>
              <a:rPr lang="ru-RU" sz="2800" b="1" dirty="0" smtClean="0"/>
              <a:t>методические </a:t>
            </a:r>
            <a:r>
              <a:rPr lang="ru-RU" sz="2800" b="1" dirty="0"/>
              <a:t>разработки, </a:t>
            </a:r>
            <a:endParaRPr lang="ru-RU" sz="2800" b="1" dirty="0" smtClean="0"/>
          </a:p>
          <a:p>
            <a:r>
              <a:rPr lang="ru-RU" sz="2800" b="1" dirty="0" smtClean="0"/>
              <a:t>дидактические пособия,</a:t>
            </a:r>
          </a:p>
          <a:p>
            <a:r>
              <a:rPr lang="ru-RU" sz="2800" b="1" dirty="0"/>
              <a:t>с</a:t>
            </a:r>
            <a:r>
              <a:rPr lang="ru-RU" sz="2800" b="1" dirty="0" smtClean="0"/>
              <a:t>сылки на материал, размещенный в сети.</a:t>
            </a:r>
          </a:p>
          <a:p>
            <a:pPr marL="0" indent="0">
              <a:buNone/>
            </a:pPr>
            <a:r>
              <a:rPr lang="ru-RU" sz="2800" b="1" dirty="0" smtClean="0"/>
              <a:t>Все бумажные документы должны быть заверены печатью ОУ, датой, подписью </a:t>
            </a:r>
            <a:r>
              <a:rPr lang="ru-RU" sz="2800" b="1" dirty="0" err="1" smtClean="0"/>
              <a:t>зам.директора</a:t>
            </a:r>
            <a:r>
              <a:rPr lang="ru-RU" sz="2800" b="1" dirty="0" smtClean="0"/>
              <a:t> по УВР / методистом ДОУ/ руководителем ОУ.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26779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0562" y="205010"/>
            <a:ext cx="10172700" cy="12808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П.1.3.Совершенствование </a:t>
            </a:r>
            <a:r>
              <a:rPr lang="ru-RU" b="1" dirty="0"/>
              <a:t>методов обучения, воспитания </a:t>
            </a:r>
            <a:r>
              <a:rPr lang="ru-RU" b="1" dirty="0" smtClean="0"/>
              <a:t>и диагностики </a:t>
            </a:r>
            <a:r>
              <a:rPr lang="ru-RU" b="1" dirty="0"/>
              <a:t>развития обучающихся, в том числе обучающихся с </a:t>
            </a:r>
            <a:r>
              <a:rPr lang="ru-RU" b="1" dirty="0" smtClean="0"/>
              <a:t>ООП, </a:t>
            </a:r>
            <a:r>
              <a:rPr lang="ru-RU" b="1" dirty="0"/>
              <a:t>в соответствии с темой(направлением) профессиональной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0562" y="2857500"/>
            <a:ext cx="9945688" cy="40005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b="1" dirty="0" smtClean="0"/>
              <a:t>Подтверждающие документы</a:t>
            </a:r>
          </a:p>
          <a:p>
            <a:r>
              <a:rPr lang="ru-RU" sz="3200" b="1" dirty="0" smtClean="0"/>
              <a:t>Методические разработки по </a:t>
            </a:r>
            <a:r>
              <a:rPr lang="ru-RU" sz="3200" b="1" dirty="0"/>
              <a:t>теме профессиональной </a:t>
            </a:r>
            <a:r>
              <a:rPr lang="ru-RU" sz="3200" b="1" dirty="0" smtClean="0"/>
              <a:t>деятельности: </a:t>
            </a:r>
          </a:p>
          <a:p>
            <a:r>
              <a:rPr lang="ru-RU" sz="3200" b="1" dirty="0" smtClean="0"/>
              <a:t>диагностики развития, </a:t>
            </a:r>
          </a:p>
          <a:p>
            <a:r>
              <a:rPr lang="ru-RU" sz="3200" b="1" dirty="0" smtClean="0"/>
              <a:t>методы обучения, </a:t>
            </a:r>
          </a:p>
          <a:p>
            <a:r>
              <a:rPr lang="ru-RU" sz="3200" b="1" dirty="0" smtClean="0"/>
              <a:t>методы воспитания, </a:t>
            </a:r>
          </a:p>
          <a:p>
            <a:r>
              <a:rPr lang="ru-RU" sz="3200" b="1" dirty="0"/>
              <a:t>с</a:t>
            </a:r>
            <a:r>
              <a:rPr lang="ru-RU" sz="3200" b="1" dirty="0" smtClean="0"/>
              <a:t>сылки на электронные ресурсы.</a:t>
            </a:r>
          </a:p>
          <a:p>
            <a:pPr marL="0" indent="0">
              <a:buNone/>
            </a:pPr>
            <a:r>
              <a:rPr lang="ru-RU" sz="3200" b="1" dirty="0" smtClean="0"/>
              <a:t>Подтверждение от руководителя ОУ  (подпись, печать, дата) не требуется.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848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284897"/>
            <a:ext cx="8911687" cy="77698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РАЗДЕЛ 1. ВАЖНО!!!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4774" y="914401"/>
            <a:ext cx="9881420" cy="5619134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Все предоставляемые документы в разделе 1 должны быть логически связаны с темой профе</a:t>
            </a:r>
            <a:r>
              <a:rPr lang="ru-RU" sz="2400" b="1" dirty="0"/>
              <a:t>ссиональной </a:t>
            </a:r>
            <a:r>
              <a:rPr lang="ru-RU" sz="2400" b="1" dirty="0" smtClean="0"/>
              <a:t>деятельности или с проблемами профессионального проекта. </a:t>
            </a:r>
          </a:p>
          <a:p>
            <a:r>
              <a:rPr lang="ru-RU" sz="2400" b="1" dirty="0" smtClean="0"/>
              <a:t>Должны присутствовать документы, подтверждающие работу со школьниками с особыми образовательными потребностями.</a:t>
            </a:r>
          </a:p>
          <a:p>
            <a:r>
              <a:rPr lang="ru-RU" sz="2400" b="1" dirty="0" smtClean="0"/>
              <a:t>Должна присутствовать положительная оценка (отзывы и рецензии на методические материалы). Для высшей категории областной и всероссийский уровень, для первой – муниципальный.</a:t>
            </a:r>
          </a:p>
          <a:p>
            <a:r>
              <a:rPr lang="ru-RU" sz="2400" b="1" dirty="0" smtClean="0"/>
              <a:t>Если педагог преподает два предмета (физика-информатика, русский языка-литература и т.д.) необходимо предоставить подтверждающие документы по двум дисциплинам.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713637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5810" y="143663"/>
            <a:ext cx="10337370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РАЗДЕЛ 2</a:t>
            </a:r>
            <a:br>
              <a:rPr lang="ru-RU" b="1" dirty="0" smtClean="0"/>
            </a:br>
            <a:r>
              <a:rPr lang="ru-RU" b="1" dirty="0" smtClean="0"/>
              <a:t>П. 2.1.</a:t>
            </a:r>
            <a:r>
              <a:rPr lang="ru-RU" b="1" dirty="0"/>
              <a:t> Стабильные положительные результаты освоения образовательных программ по итогам мониторингов, проводимых аттестуемым и организацией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6292" y="2623930"/>
            <a:ext cx="10019008" cy="40312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Подтверждающие документы</a:t>
            </a:r>
          </a:p>
          <a:p>
            <a:r>
              <a:rPr lang="ru-RU" sz="2800" b="1" dirty="0" smtClean="0"/>
              <a:t>Единый документ или документы, где представлена методика мониторинга, с прописанными критериями, и результаты мониторинга освоения образовательных программ за 3 года.</a:t>
            </a:r>
            <a:endParaRPr lang="en-US" sz="2800" b="1" dirty="0" smtClean="0"/>
          </a:p>
          <a:p>
            <a:r>
              <a:rPr lang="ru-RU" sz="2800" b="1" dirty="0" smtClean="0"/>
              <a:t>Аналитическая справка.</a:t>
            </a:r>
          </a:p>
          <a:p>
            <a:pPr marL="0" indent="0">
              <a:buNone/>
            </a:pPr>
            <a:r>
              <a:rPr lang="ru-RU" sz="2800" b="1" dirty="0" smtClean="0"/>
              <a:t>Документы подтверждаются печатью ОУ, датой, подписью руководителя ОУ.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69154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1150" y="0"/>
            <a:ext cx="10610850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П.2.2</a:t>
            </a:r>
            <a:r>
              <a:rPr lang="ru-RU" sz="3100" b="1" dirty="0"/>
              <a:t>. Достижение обучающимися стабильных положительных результатов освоения образовательных программ по итогам мониторинга системы образования, проводимого в порядке, установленном Правительством </a:t>
            </a:r>
            <a:r>
              <a:rPr lang="ru-RU" sz="3100" b="1" dirty="0" smtClean="0"/>
              <a:t>РФ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581150" y="2286000"/>
            <a:ext cx="10344150" cy="43691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Подтверждающие документы</a:t>
            </a:r>
          </a:p>
          <a:p>
            <a:r>
              <a:rPr lang="ru-RU" sz="2800" b="1" dirty="0" smtClean="0"/>
              <a:t>Единый документ или документы, где представлена методика </a:t>
            </a:r>
            <a:r>
              <a:rPr lang="ru-RU" sz="2800" b="1" dirty="0"/>
              <a:t>мониторинга, </a:t>
            </a:r>
            <a:r>
              <a:rPr lang="ru-RU" sz="2800" b="1" dirty="0" smtClean="0"/>
              <a:t>с прописанными критериями, и результаты мониторинга освоения образовательных программ.</a:t>
            </a:r>
            <a:endParaRPr lang="en-US" sz="2800" b="1" dirty="0" smtClean="0"/>
          </a:p>
          <a:p>
            <a:r>
              <a:rPr lang="ru-RU" sz="2800" b="1" dirty="0" smtClean="0"/>
              <a:t>Аналитическая справка. </a:t>
            </a:r>
          </a:p>
          <a:p>
            <a:pPr marL="0" indent="0">
              <a:buNone/>
            </a:pPr>
            <a:r>
              <a:rPr lang="ru-RU" sz="2800" b="1" dirty="0" smtClean="0"/>
              <a:t>Документы подтверждаются печатью ОУ, датой, подписью руководителя ОУ.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149639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Тезисы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441371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/>
              <a:t>Тезис 1: Аттестация – это не контроль, это поддержка</a:t>
            </a:r>
            <a:r>
              <a:rPr lang="ru-RU" sz="3200" b="1" dirty="0" smtClean="0"/>
              <a:t>.</a:t>
            </a:r>
          </a:p>
          <a:p>
            <a:pPr algn="just"/>
            <a:r>
              <a:rPr lang="ru-RU" sz="3200" b="1" dirty="0"/>
              <a:t>Тезис 2: Процедура аттестации является гибкой и вариативной</a:t>
            </a:r>
            <a:r>
              <a:rPr lang="ru-RU" sz="3200" b="1" dirty="0" smtClean="0"/>
              <a:t>.</a:t>
            </a:r>
          </a:p>
          <a:p>
            <a:pPr algn="just"/>
            <a:r>
              <a:rPr lang="ru-RU" sz="3200" b="1" dirty="0"/>
              <a:t>Тезис 3: В аттестации важен не факт подачи, а факт получения. </a:t>
            </a:r>
            <a:endParaRPr lang="ru-RU" sz="4000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99072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274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РАЗДЕЛ 2. ВАЖНО!!!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4052" y="1179871"/>
            <a:ext cx="10073148" cy="541265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 smtClean="0"/>
              <a:t>П.2.1</a:t>
            </a:r>
          </a:p>
          <a:p>
            <a:r>
              <a:rPr lang="ru-RU" sz="2400" b="1" dirty="0" smtClean="0"/>
              <a:t>Представленные результаты успеваемости должны быть связаны с темой профессиональной деятельности. </a:t>
            </a:r>
          </a:p>
          <a:p>
            <a:r>
              <a:rPr lang="ru-RU" sz="2400" b="1" dirty="0" smtClean="0"/>
              <a:t>Обязательно представить методики диагностирования </a:t>
            </a:r>
            <a:r>
              <a:rPr lang="ru-RU" sz="2400" b="1" dirty="0"/>
              <a:t>предметных, </a:t>
            </a:r>
            <a:r>
              <a:rPr lang="ru-RU" sz="2400" b="1" dirty="0" err="1"/>
              <a:t>метапредметных</a:t>
            </a:r>
            <a:r>
              <a:rPr lang="ru-RU" sz="2400" b="1" dirty="0"/>
              <a:t> и личностных </a:t>
            </a:r>
            <a:r>
              <a:rPr lang="ru-RU" sz="2400" b="1" dirty="0" smtClean="0"/>
              <a:t>результатов.</a:t>
            </a:r>
          </a:p>
          <a:p>
            <a:r>
              <a:rPr lang="ru-RU" sz="2400" b="1" dirty="0" smtClean="0"/>
              <a:t>Желательно представить данные диагностирования за все годы обучения (более чем за 3 года).</a:t>
            </a:r>
          </a:p>
          <a:p>
            <a:pPr marL="0" indent="0">
              <a:buNone/>
            </a:pPr>
            <a:r>
              <a:rPr lang="ru-RU" sz="2400" b="1" dirty="0" smtClean="0"/>
              <a:t>П 2.2</a:t>
            </a:r>
          </a:p>
          <a:p>
            <a:r>
              <a:rPr lang="ru-RU" sz="2400" b="1" dirty="0" smtClean="0"/>
              <a:t>Итоги </a:t>
            </a:r>
            <a:r>
              <a:rPr lang="ru-RU" sz="2400" b="1" dirty="0"/>
              <a:t>внешней экспертизы (</a:t>
            </a:r>
            <a:r>
              <a:rPr lang="ru-RU" sz="2400" b="1" dirty="0" smtClean="0"/>
              <a:t>ВПР, ГИА, ЕГЭ)  желательно предоставить более, чем за </a:t>
            </a:r>
            <a:r>
              <a:rPr lang="ru-RU" sz="2400" b="1" dirty="0"/>
              <a:t>3 </a:t>
            </a:r>
            <a:r>
              <a:rPr lang="ru-RU" sz="2400" b="1" dirty="0" smtClean="0"/>
              <a:t>года.</a:t>
            </a:r>
          </a:p>
          <a:p>
            <a:r>
              <a:rPr lang="ru-RU" sz="2400" b="1" dirty="0" smtClean="0"/>
              <a:t>Если </a:t>
            </a:r>
            <a:r>
              <a:rPr lang="ru-RU" sz="2400" b="1" dirty="0"/>
              <a:t>педагог преподает два предмета (физика-информатика, русский языка-литература и т.д.) необходимо предоставить подтверждающие документы по двум дисциплинам.</a:t>
            </a:r>
            <a:endParaRPr lang="ru-RU" sz="2400" dirty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58758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РАЗДЕЛ 3. ВАЖНО!!!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12606"/>
            <a:ext cx="8915400" cy="4598616"/>
          </a:xfrm>
        </p:spPr>
        <p:txBody>
          <a:bodyPr/>
          <a:lstStyle/>
          <a:p>
            <a:r>
              <a:rPr lang="ru-RU" sz="2400" b="1" dirty="0" smtClean="0"/>
              <a:t>В прилагаемых документах должны присутствовать: </a:t>
            </a:r>
            <a:r>
              <a:rPr lang="ru-RU" sz="2400" b="1" dirty="0" err="1" smtClean="0"/>
              <a:t>св-ва</a:t>
            </a:r>
            <a:r>
              <a:rPr lang="ru-RU" sz="2400" b="1" dirty="0" smtClean="0"/>
              <a:t> о выступления, </a:t>
            </a:r>
            <a:r>
              <a:rPr lang="ru-RU" sz="2400" b="1" dirty="0" err="1" smtClean="0"/>
              <a:t>св-ва</a:t>
            </a:r>
            <a:r>
              <a:rPr lang="ru-RU" sz="2400" b="1" dirty="0" smtClean="0"/>
              <a:t> о публикациях, связанные с профессиональной темой.</a:t>
            </a:r>
          </a:p>
          <a:p>
            <a:r>
              <a:rPr lang="ru-RU" sz="2400" b="1" dirty="0" smtClean="0"/>
              <a:t>Для высшей категории – региональный и всероссийский уровень, для первой категории – муниципальный.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91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Ключевой вывод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277257"/>
            <a:ext cx="9283474" cy="5312229"/>
          </a:xfrm>
        </p:spPr>
        <p:txBody>
          <a:bodyPr>
            <a:normAutofit/>
          </a:bodyPr>
          <a:lstStyle/>
          <a:p>
            <a:pPr marL="0" indent="536575" algn="just">
              <a:buNone/>
            </a:pPr>
            <a:r>
              <a:rPr lang="ru-RU" sz="2400" b="1" dirty="0"/>
              <a:t>Таким образом, аттестация педагогических работников представляет собой не формальный контроль, а стратегический инструмент развития, который при правильной организации приносит пользу как самому педагогу, так и всей образовательной системе района.</a:t>
            </a:r>
          </a:p>
          <a:p>
            <a:pPr marL="0" indent="536575" algn="just">
              <a:buNone/>
            </a:pPr>
            <a:r>
              <a:rPr lang="ru-RU" sz="2400" b="1" dirty="0" smtClean="0"/>
              <a:t>Только </a:t>
            </a:r>
            <a:r>
              <a:rPr lang="ru-RU" sz="2400" b="1" dirty="0"/>
              <a:t>когда аттестация станет слаженным, осмысленным и поддерживающим процессом, она будет в полной мере выполнять свою миссию по системному повышению качества образования в районе.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364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/>
              <a:t>М</a:t>
            </a:r>
            <a:r>
              <a:rPr lang="ru-RU" sz="4900" b="1" dirty="0" smtClean="0"/>
              <a:t>ини – лекция</a:t>
            </a:r>
            <a:br>
              <a:rPr lang="ru-RU" sz="4900" b="1" dirty="0" smtClean="0"/>
            </a:br>
            <a:r>
              <a:rPr lang="ru-RU" sz="4900" b="1" dirty="0" smtClean="0"/>
              <a:t>Тема</a:t>
            </a:r>
            <a:r>
              <a:rPr lang="ru-RU" sz="4900" b="1" dirty="0"/>
              <a:t>: «Некоторые вопросы </a:t>
            </a:r>
            <a:r>
              <a:rPr lang="ru-RU" sz="4900" b="1" dirty="0" smtClean="0"/>
              <a:t>аттестации педагогических работников»</a:t>
            </a:r>
            <a:r>
              <a:rPr lang="ru-RU" sz="4900" dirty="0"/>
              <a:t/>
            </a:r>
            <a:br>
              <a:rPr lang="ru-RU" sz="4900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663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3592" y="97965"/>
            <a:ext cx="8911687" cy="1280890"/>
          </a:xfrm>
        </p:spPr>
        <p:txBody>
          <a:bodyPr/>
          <a:lstStyle/>
          <a:p>
            <a:pPr algn="ctr"/>
            <a:r>
              <a:rPr lang="ru-RU" b="1" dirty="0" smtClean="0"/>
              <a:t>Приказ </a:t>
            </a:r>
            <a:r>
              <a:rPr lang="ru-RU" b="1" dirty="0"/>
              <a:t>№ 1713 от 25 ноября 2024 (п.41 абзац 3)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7495" t="36689" r="21108" b="9376"/>
          <a:stretch/>
        </p:blipFill>
        <p:spPr>
          <a:xfrm>
            <a:off x="1219199" y="1378855"/>
            <a:ext cx="10748166" cy="547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909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109" b="513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631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47" t="4514" b="4811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07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76987"/>
          </a:xfrm>
        </p:spPr>
        <p:txBody>
          <a:bodyPr/>
          <a:lstStyle/>
          <a:p>
            <a:pPr algn="ctr"/>
            <a:r>
              <a:rPr lang="ru-RU" b="1" dirty="0" smtClean="0"/>
              <a:t>Документы в личном кабинете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2606" y="1401097"/>
            <a:ext cx="10879393" cy="5294671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/>
              <a:t>копия </a:t>
            </a:r>
            <a:r>
              <a:rPr lang="ru-RU" sz="2400" b="1" dirty="0"/>
              <a:t>трудовой книжки (бумажная или электронная);</a:t>
            </a:r>
          </a:p>
          <a:p>
            <a:r>
              <a:rPr lang="ru-RU" sz="2400" b="1" dirty="0" smtClean="0"/>
              <a:t>справка </a:t>
            </a:r>
            <a:r>
              <a:rPr lang="ru-RU" sz="2400" b="1" dirty="0"/>
              <a:t>о работе в настоящее время (может быть заменена записью на последней странице копии трудовой книжки);</a:t>
            </a:r>
          </a:p>
          <a:p>
            <a:r>
              <a:rPr lang="ru-RU" sz="2400" b="1" dirty="0" smtClean="0"/>
              <a:t>справка </a:t>
            </a:r>
            <a:r>
              <a:rPr lang="ru-RU" sz="2400" b="1" dirty="0"/>
              <a:t>о совмещении должностей (можно не прикладывать, если в трудовой книжке есть запись о совмещении). </a:t>
            </a:r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/>
              <a:t>Все документы должны быть подписаны руководителем ОУ, иметь печать ОУ и ближайшую дату (в пределах месяца). </a:t>
            </a:r>
          </a:p>
          <a:p>
            <a:r>
              <a:rPr lang="ru-RU" sz="2400" b="1" dirty="0"/>
              <a:t>Электронная копия трудовой книжки скачивается с сайта </a:t>
            </a:r>
            <a:r>
              <a:rPr lang="ru-RU" sz="2400" b="1" dirty="0" err="1"/>
              <a:t>Госуслуги</a:t>
            </a:r>
            <a:r>
              <a:rPr lang="ru-RU" sz="2400" b="1" dirty="0"/>
              <a:t>. Подтверждать ее подписью руководителя, печатью и датой не нужно. </a:t>
            </a:r>
            <a:endParaRPr lang="ru-RU" sz="2400" b="1" dirty="0" smtClean="0"/>
          </a:p>
          <a:p>
            <a:r>
              <a:rPr lang="ru-RU" sz="2400" b="1" dirty="0"/>
              <a:t>Д</a:t>
            </a:r>
            <a:r>
              <a:rPr lang="ru-RU" sz="2400" b="1" dirty="0" smtClean="0"/>
              <a:t>окументы </a:t>
            </a:r>
            <a:r>
              <a:rPr lang="ru-RU" sz="2400" b="1" dirty="0"/>
              <a:t>в формате </a:t>
            </a:r>
            <a:r>
              <a:rPr lang="en-US" sz="2400" b="1" dirty="0"/>
              <a:t>PDF</a:t>
            </a:r>
            <a:r>
              <a:rPr lang="ru-RU" sz="2400" b="1" dirty="0"/>
              <a:t> прикрепляются в личном кабинете педагога в раздел «квалификационные категории». Документы должны быть в режиме просмотра, т.е. открываться при прохождении по ссылке. </a:t>
            </a:r>
          </a:p>
          <a:p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4862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62238"/>
          </a:xfrm>
        </p:spPr>
        <p:txBody>
          <a:bodyPr/>
          <a:lstStyle/>
          <a:p>
            <a:r>
              <a:rPr lang="ru-RU" b="1" dirty="0" smtClean="0"/>
              <a:t>ВАЖНО!!!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22323"/>
            <a:ext cx="8915400" cy="4288899"/>
          </a:xfrm>
        </p:spPr>
        <p:txBody>
          <a:bodyPr/>
          <a:lstStyle/>
          <a:p>
            <a:r>
              <a:rPr lang="ru-RU" sz="2400" b="1" dirty="0"/>
              <a:t>Все документы должны быть качественно отсканированы / </a:t>
            </a:r>
            <a:r>
              <a:rPr lang="ru-RU" sz="2400" b="1" dirty="0" err="1" smtClean="0"/>
              <a:t>отфотографированы</a:t>
            </a:r>
            <a:r>
              <a:rPr lang="ru-RU" sz="2400" b="1" dirty="0" smtClean="0"/>
              <a:t> в хорошо развернутом состоянии, </a:t>
            </a:r>
            <a:r>
              <a:rPr lang="ru-RU" sz="2400" b="1" dirty="0"/>
              <a:t>без </a:t>
            </a:r>
            <a:r>
              <a:rPr lang="ru-RU" sz="2400" b="1" dirty="0" smtClean="0"/>
              <a:t>затемнения, </a:t>
            </a:r>
            <a:r>
              <a:rPr lang="ru-RU" sz="2400" b="1" dirty="0"/>
              <a:t>без </a:t>
            </a:r>
            <a:r>
              <a:rPr lang="ru-RU" sz="2400" b="1" dirty="0" smtClean="0"/>
              <a:t>засвечивания, без сгибов. </a:t>
            </a:r>
            <a:r>
              <a:rPr lang="ru-RU" sz="2400" b="1" dirty="0"/>
              <a:t>Весь текст должен хорошо читаться. </a:t>
            </a:r>
            <a:endParaRPr lang="ru-RU" sz="2400" b="1" dirty="0" smtClean="0"/>
          </a:p>
          <a:p>
            <a:r>
              <a:rPr lang="ru-RU" sz="2400" b="1" dirty="0" smtClean="0"/>
              <a:t>Край </a:t>
            </a:r>
            <a:r>
              <a:rPr lang="ru-RU" sz="2400" b="1" dirty="0"/>
              <a:t>фотографии обрезается по краю документа, т.е. кроме самого документа ничего не должно присутствовать на фотографии</a:t>
            </a:r>
            <a:r>
              <a:rPr lang="ru-RU" sz="2400" b="1" dirty="0" smtClean="0"/>
              <a:t>.</a:t>
            </a:r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12224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3322</TotalTime>
  <Words>786</Words>
  <Application>Microsoft Office PowerPoint</Application>
  <PresentationFormat>Широкоэкранный</PresentationFormat>
  <Paragraphs>91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Century Gothic</vt:lpstr>
      <vt:lpstr>Wingdings 3</vt:lpstr>
      <vt:lpstr>Легкий дым</vt:lpstr>
      <vt:lpstr>Семинар-практикум «Аттестация педагогических работников»</vt:lpstr>
      <vt:lpstr>Тезисы </vt:lpstr>
      <vt:lpstr>Ключевой вывод</vt:lpstr>
      <vt:lpstr> Мини – лекция Тема: «Некоторые вопросы аттестации педагогических работников» </vt:lpstr>
      <vt:lpstr>Приказ № 1713 от 25 ноября 2024 (п.41 абзац 3)</vt:lpstr>
      <vt:lpstr>Презентация PowerPoint</vt:lpstr>
      <vt:lpstr>Презентация PowerPoint</vt:lpstr>
      <vt:lpstr>Документы в личном кабинете</vt:lpstr>
      <vt:lpstr>ВАЖНО!!!</vt:lpstr>
      <vt:lpstr>Презентация PowerPoint</vt:lpstr>
      <vt:lpstr>Презентация PowerPoint</vt:lpstr>
      <vt:lpstr>Презентация PowerPoint</vt:lpstr>
      <vt:lpstr>П.1.1 Нормативно-правовые документы </vt:lpstr>
      <vt:lpstr>П.1.1 Подтверждающие документы</vt:lpstr>
      <vt:lpstr>П.1.2 Участие аттестуемого в разработке программно-методического сопровождения образовательного процесса:  </vt:lpstr>
      <vt:lpstr>П.1.3.Совершенствование методов обучения, воспитания и диагностики развития обучающихся, в том числе обучающихся с ООП, в соответствии с темой(направлением) профессиональной деятельности</vt:lpstr>
      <vt:lpstr>РАЗДЕЛ 1. ВАЖНО!!!</vt:lpstr>
      <vt:lpstr>РАЗДЕЛ 2 П. 2.1. Стабильные положительные результаты освоения образовательных программ по итогам мониторингов, проводимых аттестуемым и организацией </vt:lpstr>
      <vt:lpstr>П.2.2. Достижение обучающимися стабильных положительных результатов освоения образовательных программ по итогам мониторинга системы образования, проводимого в порядке, установленном Правительством РФ    </vt:lpstr>
      <vt:lpstr>РАЗДЕЛ 2. ВАЖНО!!!</vt:lpstr>
      <vt:lpstr>РАЗДЕЛ 3. ВАЖНО!!!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«Аттестация педагогических работников»</dc:title>
  <dc:creator>Admin</dc:creator>
  <cp:lastModifiedBy>Admin</cp:lastModifiedBy>
  <cp:revision>112</cp:revision>
  <dcterms:created xsi:type="dcterms:W3CDTF">2025-11-15T15:42:28Z</dcterms:created>
  <dcterms:modified xsi:type="dcterms:W3CDTF">2025-11-25T20:09:56Z</dcterms:modified>
</cp:coreProperties>
</file>